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350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324" r:id="rId30"/>
    <p:sldId id="325" r:id="rId31"/>
    <p:sldId id="326" r:id="rId32"/>
    <p:sldId id="327" r:id="rId33"/>
    <p:sldId id="328" r:id="rId34"/>
    <p:sldId id="329" r:id="rId35"/>
    <p:sldId id="330" r:id="rId36"/>
    <p:sldId id="331" r:id="rId37"/>
    <p:sldId id="332" r:id="rId38"/>
    <p:sldId id="333" r:id="rId39"/>
    <p:sldId id="334" r:id="rId40"/>
    <p:sldId id="335" r:id="rId41"/>
    <p:sldId id="336" r:id="rId42"/>
    <p:sldId id="337" r:id="rId43"/>
    <p:sldId id="338" r:id="rId44"/>
    <p:sldId id="339" r:id="rId45"/>
    <p:sldId id="340" r:id="rId46"/>
    <p:sldId id="341" r:id="rId47"/>
    <p:sldId id="342" r:id="rId48"/>
    <p:sldId id="349" r:id="rId49"/>
    <p:sldId id="343" r:id="rId50"/>
    <p:sldId id="344" r:id="rId51"/>
    <p:sldId id="345" r:id="rId52"/>
    <p:sldId id="346" r:id="rId53"/>
    <p:sldId id="347" r:id="rId54"/>
    <p:sldId id="348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47" autoAdjust="0"/>
    <p:restoredTop sz="93830" autoAdjust="0"/>
  </p:normalViewPr>
  <p:slideViewPr>
    <p:cSldViewPr>
      <p:cViewPr varScale="1">
        <p:scale>
          <a:sx n="86" d="100"/>
          <a:sy n="86" d="100"/>
        </p:scale>
        <p:origin x="181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66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17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90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0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84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5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71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63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69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50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7A7CB-37B0-4623-A7B2-BD341A289C86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8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 to Computer Simulation of Physical Systems</a:t>
            </a:r>
            <a:br>
              <a:rPr lang="en-US" dirty="0"/>
            </a:br>
            <a:r>
              <a:rPr lang="en-US" dirty="0"/>
              <a:t>(</a:t>
            </a:r>
            <a:r>
              <a:rPr lang="en-US"/>
              <a:t>Lecture </a:t>
            </a:r>
            <a:r>
              <a:rPr lang="en-US" dirty="0"/>
              <a:t>8</a:t>
            </a:r>
            <a:r>
              <a:rPr lang="en-US"/>
              <a:t>)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The Chaotic Motion of Dynamical</a:t>
            </a:r>
            <a:br>
              <a:rPr lang="en-US" b="1" dirty="0"/>
            </a:br>
            <a:r>
              <a:rPr lang="en-US" b="1" dirty="0"/>
              <a:t>Systems (CONTINUED)</a:t>
            </a:r>
            <a:br>
              <a:rPr lang="en-US" b="1" dirty="0"/>
            </a:br>
            <a:r>
              <a:rPr lang="en-US" dirty="0"/>
              <a:t>	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PHYS 3061</a:t>
            </a:r>
          </a:p>
        </p:txBody>
      </p:sp>
    </p:spTree>
    <p:extLst>
      <p:ext uri="{BB962C8B-B14F-4D97-AF65-F5344CB8AC3E}">
        <p14:creationId xmlns:p14="http://schemas.microsoft.com/office/powerpoint/2010/main" val="288123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Perspective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 the many books and review articles on chaos can attest, it is impossible to discuss all aspects of chaos in a single chapter. </a:t>
            </a:r>
          </a:p>
          <a:p>
            <a:r>
              <a:rPr lang="en-US" dirty="0"/>
              <a:t>Chaotic systems are </a:t>
            </a:r>
            <a:r>
              <a:rPr lang="en-US" dirty="0" smtClean="0"/>
              <a:t>close</a:t>
            </a:r>
            <a:r>
              <a:rPr lang="en-US" altLang="zh-CN" dirty="0" smtClean="0"/>
              <a:t>ly</a:t>
            </a:r>
            <a:r>
              <a:rPr lang="en-US" dirty="0" smtClean="0"/>
              <a:t> </a:t>
            </a:r>
            <a:r>
              <a:rPr lang="en-US" dirty="0"/>
              <a:t>related to fractals. </a:t>
            </a:r>
          </a:p>
          <a:p>
            <a:r>
              <a:rPr lang="en-US" dirty="0"/>
              <a:t>One of the characteristics of chaotic dynamics is that the resulting attractors often have an intricate geometrical structure.</a:t>
            </a:r>
          </a:p>
        </p:txBody>
      </p:sp>
    </p:spTree>
    <p:extLst>
      <p:ext uri="{BB962C8B-B14F-4D97-AF65-F5344CB8AC3E}">
        <p14:creationId xmlns:p14="http://schemas.microsoft.com/office/powerpoint/2010/main" val="2095959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most general ideas that we have discussed in this chapter:</a:t>
            </a:r>
          </a:p>
          <a:p>
            <a:pPr lvl="1"/>
            <a:r>
              <a:rPr lang="en-US" i="1" dirty="0"/>
              <a:t>simple systems can exhibit complex behavior </a:t>
            </a:r>
            <a:r>
              <a:rPr lang="en-US" dirty="0"/>
              <a:t>and that chaotic systems exhibit </a:t>
            </a:r>
            <a:r>
              <a:rPr lang="en-US" i="1" dirty="0"/>
              <a:t>extreme sensitivity to initial conditions</a:t>
            </a:r>
            <a:r>
              <a:rPr lang="en-US" dirty="0"/>
              <a:t>.</a:t>
            </a:r>
          </a:p>
          <a:p>
            <a:r>
              <a:rPr lang="en-US" dirty="0"/>
              <a:t>We also have learned that computers allow us to explore the behavior of dynamical systems and visualize the numerical output.</a:t>
            </a:r>
          </a:p>
        </p:txBody>
      </p:sp>
    </p:spTree>
    <p:extLst>
      <p:ext uri="{BB962C8B-B14F-4D97-AF65-F5344CB8AC3E}">
        <p14:creationId xmlns:p14="http://schemas.microsoft.com/office/powerpoint/2010/main" val="2048729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/>
          <a:lstStyle/>
          <a:p>
            <a:r>
              <a:rPr lang="en-US" b="1" dirty="0"/>
              <a:t>Electrodynamics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202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Static Charges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Goal: to understand the electric field </a:t>
            </a:r>
            <a:r>
              <a:rPr lang="en-US" b="1" dirty="0"/>
              <a:t>E</a:t>
            </a:r>
            <a:r>
              <a:rPr lang="en-US" dirty="0"/>
              <a:t>(</a:t>
            </a:r>
            <a:r>
              <a:rPr lang="en-US" b="1" dirty="0"/>
              <a:t>r</a:t>
            </a:r>
            <a:r>
              <a:rPr lang="en-US" dirty="0"/>
              <a:t>) at the point </a:t>
            </a:r>
            <a:r>
              <a:rPr lang="en-US" b="1" dirty="0"/>
              <a:t>r </a:t>
            </a:r>
            <a:r>
              <a:rPr lang="en-US" dirty="0"/>
              <a:t>due to </a:t>
            </a:r>
            <a:r>
              <a:rPr lang="en-US" i="1" dirty="0"/>
              <a:t>N </a:t>
            </a:r>
            <a:r>
              <a:rPr lang="en-US" dirty="0"/>
              <a:t>point charges </a:t>
            </a:r>
            <a:r>
              <a:rPr lang="en-US" i="1" dirty="0"/>
              <a:t>q</a:t>
            </a:r>
            <a:r>
              <a:rPr lang="en-US" dirty="0"/>
              <a:t>1</a:t>
            </a:r>
            <a:r>
              <a:rPr lang="en-US" i="1" dirty="0"/>
              <a:t>, q</a:t>
            </a:r>
            <a:r>
              <a:rPr lang="en-US" dirty="0"/>
              <a:t>2</a:t>
            </a:r>
            <a:r>
              <a:rPr lang="en-US" i="1" dirty="0"/>
              <a:t>, . . . , </a:t>
            </a:r>
            <a:r>
              <a:rPr lang="en-US" i="1" dirty="0" err="1"/>
              <a:t>qN</a:t>
            </a:r>
            <a:r>
              <a:rPr lang="en-US" i="1" dirty="0"/>
              <a:t> </a:t>
            </a:r>
            <a:r>
              <a:rPr lang="en-US" dirty="0"/>
              <a:t>at fixed positions </a:t>
            </a:r>
            <a:r>
              <a:rPr lang="en-US" b="1" dirty="0"/>
              <a:t>r</a:t>
            </a:r>
            <a:r>
              <a:rPr lang="en-US" dirty="0"/>
              <a:t>1</a:t>
            </a:r>
            <a:r>
              <a:rPr lang="en-US" i="1" dirty="0"/>
              <a:t>, </a:t>
            </a:r>
            <a:r>
              <a:rPr lang="en-US" b="1" dirty="0"/>
              <a:t>r</a:t>
            </a:r>
            <a:r>
              <a:rPr lang="en-US" dirty="0"/>
              <a:t>2</a:t>
            </a:r>
            <a:r>
              <a:rPr lang="en-US" i="1" dirty="0"/>
              <a:t>, . . . , </a:t>
            </a:r>
            <a:r>
              <a:rPr lang="en-US" b="1" dirty="0" err="1"/>
              <a:t>r</a:t>
            </a:r>
            <a:r>
              <a:rPr lang="en-US" i="1" dirty="0" err="1"/>
              <a:t>N</a:t>
            </a:r>
            <a:r>
              <a:rPr lang="en-US" dirty="0"/>
              <a:t>.</a:t>
            </a:r>
          </a:p>
          <a:p>
            <a:r>
              <a:rPr lang="en-US" dirty="0"/>
              <a:t>We know that </a:t>
            </a:r>
            <a:r>
              <a:rPr lang="en-US" b="1" dirty="0"/>
              <a:t>E</a:t>
            </a:r>
            <a:r>
              <a:rPr lang="en-US" dirty="0"/>
              <a:t>(</a:t>
            </a:r>
            <a:r>
              <a:rPr lang="en-US" b="1" dirty="0"/>
              <a:t>r</a:t>
            </a:r>
            <a:r>
              <a:rPr lang="en-US" dirty="0"/>
              <a:t>) satisfies a superposition principle and is given by </a:t>
            </a:r>
          </a:p>
          <a:p>
            <a:r>
              <a:rPr lang="en-US" b="1" dirty="0"/>
              <a:t>E</a:t>
            </a:r>
            <a:r>
              <a:rPr lang="en-US" dirty="0"/>
              <a:t>(</a:t>
            </a:r>
            <a:r>
              <a:rPr lang="en-US" b="1" dirty="0"/>
              <a:t>r</a:t>
            </a:r>
            <a:r>
              <a:rPr lang="en-US" dirty="0"/>
              <a:t>) = </a:t>
            </a:r>
            <a:r>
              <a:rPr lang="en-US" i="1" dirty="0"/>
              <a:t>K</a:t>
            </a:r>
            <a:r>
              <a:rPr lang="el-GR" dirty="0"/>
              <a:t>Σ</a:t>
            </a:r>
            <a:r>
              <a:rPr lang="en-US" i="1" dirty="0" err="1"/>
              <a:t>q</a:t>
            </a:r>
            <a:r>
              <a:rPr lang="en-US" i="1" baseline="-25000" dirty="0" err="1"/>
              <a:t>i</a:t>
            </a:r>
            <a:r>
              <a:rPr lang="en-US" i="1" dirty="0" err="1"/>
              <a:t>|</a:t>
            </a:r>
            <a:r>
              <a:rPr lang="en-US" b="1" dirty="0" err="1"/>
              <a:t>r</a:t>
            </a:r>
            <a:r>
              <a:rPr lang="en-US" b="1" dirty="0"/>
              <a:t> </a:t>
            </a:r>
            <a:r>
              <a:rPr lang="en-US" i="1" dirty="0"/>
              <a:t>− </a:t>
            </a:r>
            <a:r>
              <a:rPr lang="en-US" b="1" dirty="0" err="1"/>
              <a:t>r</a:t>
            </a:r>
            <a:r>
              <a:rPr lang="en-US" i="1" baseline="-25000" dirty="0" err="1"/>
              <a:t>i</a:t>
            </a:r>
            <a:r>
              <a:rPr lang="en-US" i="1" dirty="0"/>
              <a:t>|</a:t>
            </a:r>
            <a:r>
              <a:rPr lang="en-US" baseline="30000" dirty="0"/>
              <a:t>-3</a:t>
            </a:r>
            <a:r>
              <a:rPr lang="en-US" dirty="0"/>
              <a:t> (</a:t>
            </a:r>
            <a:r>
              <a:rPr lang="en-US" b="1" dirty="0"/>
              <a:t>r </a:t>
            </a:r>
            <a:r>
              <a:rPr lang="en-US" i="1" dirty="0"/>
              <a:t>− </a:t>
            </a:r>
            <a:r>
              <a:rPr lang="en-US" b="1" dirty="0" err="1"/>
              <a:t>r</a:t>
            </a:r>
            <a:r>
              <a:rPr lang="en-US" i="1" dirty="0" err="1"/>
              <a:t>i</a:t>
            </a:r>
            <a:r>
              <a:rPr lang="en-US" dirty="0"/>
              <a:t>)</a:t>
            </a:r>
            <a:r>
              <a:rPr lang="en-US" i="1" dirty="0"/>
              <a:t>,</a:t>
            </a:r>
          </a:p>
          <a:p>
            <a:r>
              <a:rPr lang="en-US" dirty="0"/>
              <a:t>where </a:t>
            </a:r>
            <a:r>
              <a:rPr lang="en-US" b="1" dirty="0" err="1"/>
              <a:t>r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dirty="0"/>
              <a:t>is the fixed location of the </a:t>
            </a:r>
            <a:r>
              <a:rPr lang="en-US" i="1" dirty="0" err="1"/>
              <a:t>i</a:t>
            </a:r>
            <a:r>
              <a:rPr lang="en-US" dirty="0" err="1"/>
              <a:t>th</a:t>
            </a:r>
            <a:r>
              <a:rPr lang="en-US" dirty="0"/>
              <a:t> charge and </a:t>
            </a:r>
            <a:r>
              <a:rPr lang="en-US" i="1" dirty="0"/>
              <a:t>K </a:t>
            </a:r>
            <a:r>
              <a:rPr lang="en-US" dirty="0"/>
              <a:t>is a constant that depends on our choice of units. </a:t>
            </a:r>
          </a:p>
        </p:txBody>
      </p:sp>
    </p:spTree>
    <p:extLst>
      <p:ext uri="{BB962C8B-B14F-4D97-AF65-F5344CB8AC3E}">
        <p14:creationId xmlns:p14="http://schemas.microsoft.com/office/powerpoint/2010/main" val="4219486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One of the difficulties associated with electrodynamics is the competing systems of units.</a:t>
            </a:r>
          </a:p>
          <a:p>
            <a:r>
              <a:rPr lang="en-US" dirty="0"/>
              <a:t>In the SI (or rationalized MKS) system of units, the charge is measured in coulombs (C) and the constant </a:t>
            </a:r>
            <a:r>
              <a:rPr lang="en-US" i="1" dirty="0"/>
              <a:t>K </a:t>
            </a:r>
            <a:r>
              <a:rPr lang="en-US" dirty="0"/>
              <a:t>is given by</a:t>
            </a:r>
          </a:p>
          <a:p>
            <a:r>
              <a:rPr lang="en-US" i="1" dirty="0"/>
              <a:t>K </a:t>
            </a:r>
            <a:r>
              <a:rPr lang="en-US" dirty="0"/>
              <a:t>=1/(</a:t>
            </a:r>
            <a:r>
              <a:rPr lang="el-GR" dirty="0"/>
              <a:t>4</a:t>
            </a:r>
            <a:r>
              <a:rPr lang="el-GR" i="1" dirty="0"/>
              <a:t>πϵ</a:t>
            </a:r>
            <a:r>
              <a:rPr lang="el-GR" baseline="-25000" dirty="0"/>
              <a:t>0</a:t>
            </a:r>
            <a:r>
              <a:rPr lang="en-US" dirty="0"/>
              <a:t>) </a:t>
            </a:r>
            <a:r>
              <a:rPr lang="en-US" i="1" dirty="0"/>
              <a:t>≈ </a:t>
            </a:r>
            <a:r>
              <a:rPr lang="en-US" dirty="0"/>
              <a:t>9</a:t>
            </a:r>
            <a:r>
              <a:rPr lang="en-US" i="1" dirty="0"/>
              <a:t>.</a:t>
            </a:r>
            <a:r>
              <a:rPr lang="en-US" dirty="0"/>
              <a:t>0 </a:t>
            </a:r>
            <a:r>
              <a:rPr lang="en-US" i="1" dirty="0"/>
              <a:t>× </a:t>
            </a:r>
            <a:r>
              <a:rPr lang="en-US" dirty="0"/>
              <a:t>10</a:t>
            </a:r>
            <a:r>
              <a:rPr lang="en-US" baseline="30000" dirty="0"/>
              <a:t>9</a:t>
            </a:r>
            <a:r>
              <a:rPr lang="en-US" dirty="0"/>
              <a:t> N </a:t>
            </a:r>
            <a:r>
              <a:rPr lang="en-US" i="1" dirty="0"/>
              <a:t>· </a:t>
            </a:r>
            <a:r>
              <a:rPr lang="en-US" dirty="0"/>
              <a:t>m</a:t>
            </a:r>
            <a:r>
              <a:rPr lang="en-US" baseline="30000" dirty="0"/>
              <a:t>2</a:t>
            </a:r>
            <a:r>
              <a:rPr lang="en-US" i="1" dirty="0"/>
              <a:t>/</a:t>
            </a:r>
            <a:r>
              <a:rPr lang="en-US" dirty="0"/>
              <a:t>C</a:t>
            </a:r>
            <a:r>
              <a:rPr lang="en-US" baseline="30000" dirty="0"/>
              <a:t>2</a:t>
            </a:r>
            <a:r>
              <a:rPr lang="en-US" i="1" dirty="0"/>
              <a:t>.</a:t>
            </a:r>
          </a:p>
          <a:p>
            <a:r>
              <a:rPr lang="en-US" dirty="0"/>
              <a:t>The constant </a:t>
            </a:r>
            <a:r>
              <a:rPr lang="en-US" i="1" dirty="0"/>
              <a:t>ϵ</a:t>
            </a:r>
            <a:r>
              <a:rPr lang="en-US" baseline="-25000" dirty="0"/>
              <a:t>0</a:t>
            </a:r>
            <a:r>
              <a:rPr lang="en-US" dirty="0"/>
              <a:t> is the electrical permittivity of free space.</a:t>
            </a:r>
          </a:p>
        </p:txBody>
      </p:sp>
    </p:spTree>
    <p:extLst>
      <p:ext uri="{BB962C8B-B14F-4D97-AF65-F5344CB8AC3E}">
        <p14:creationId xmlns:p14="http://schemas.microsoft.com/office/powerpoint/2010/main" val="428088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choice of units is not convenient for computer programs because </a:t>
            </a:r>
            <a:r>
              <a:rPr lang="en-US" i="1" dirty="0"/>
              <a:t>K ≫ </a:t>
            </a:r>
            <a:r>
              <a:rPr lang="en-US" dirty="0"/>
              <a:t>1. </a:t>
            </a:r>
          </a:p>
          <a:p>
            <a:r>
              <a:rPr lang="en-US" dirty="0"/>
              <a:t>Another popular system of units is the Gaussian (</a:t>
            </a:r>
            <a:r>
              <a:rPr lang="en-US" dirty="0" err="1"/>
              <a:t>cgs</a:t>
            </a:r>
            <a:r>
              <a:rPr lang="en-US" dirty="0"/>
              <a:t>) system for which the constant </a:t>
            </a:r>
            <a:r>
              <a:rPr lang="en-US" i="1" dirty="0"/>
              <a:t>K </a:t>
            </a:r>
            <a:r>
              <a:rPr lang="en-US" dirty="0"/>
              <a:t>is absorbed into the unit of charge so that </a:t>
            </a:r>
            <a:r>
              <a:rPr lang="en-US" i="1" dirty="0"/>
              <a:t>K </a:t>
            </a:r>
            <a:r>
              <a:rPr lang="en-US" dirty="0"/>
              <a:t>= 1. </a:t>
            </a:r>
          </a:p>
          <a:p>
            <a:r>
              <a:rPr lang="en-US" dirty="0"/>
              <a:t>Charge is in electrostatic units or </a:t>
            </a:r>
            <a:r>
              <a:rPr lang="en-US" dirty="0" err="1"/>
              <a:t>esu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9682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One feature of Gaussian units is that the electric and magnetic fields have the same units. </a:t>
            </a:r>
          </a:p>
          <a:p>
            <a:r>
              <a:rPr lang="en-US" dirty="0"/>
              <a:t>For example, the (Lorentz) force on a particle of charge </a:t>
            </a:r>
            <a:r>
              <a:rPr lang="en-US" i="1" dirty="0"/>
              <a:t>q </a:t>
            </a:r>
            <a:r>
              <a:rPr lang="en-US" dirty="0"/>
              <a:t>and velocity </a:t>
            </a:r>
            <a:r>
              <a:rPr lang="en-US" b="1" dirty="0"/>
              <a:t>v </a:t>
            </a:r>
            <a:r>
              <a:rPr lang="en-US" dirty="0"/>
              <a:t>in an electric field </a:t>
            </a:r>
            <a:r>
              <a:rPr lang="en-US" b="1" dirty="0"/>
              <a:t>E </a:t>
            </a:r>
            <a:r>
              <a:rPr lang="en-US" dirty="0"/>
              <a:t>and a magnetic field </a:t>
            </a:r>
            <a:r>
              <a:rPr lang="en-US" b="1" dirty="0"/>
              <a:t>B </a:t>
            </a:r>
            <a:r>
              <a:rPr lang="en-US" dirty="0"/>
              <a:t>has the form</a:t>
            </a:r>
          </a:p>
          <a:p>
            <a:r>
              <a:rPr lang="en-US" b="1" dirty="0"/>
              <a:t>F </a:t>
            </a:r>
            <a:r>
              <a:rPr lang="en-US" dirty="0"/>
              <a:t>= </a:t>
            </a:r>
            <a:r>
              <a:rPr lang="en-US" i="1" dirty="0"/>
              <a:t>q</a:t>
            </a:r>
            <a:r>
              <a:rPr lang="en-US" dirty="0"/>
              <a:t>(</a:t>
            </a:r>
            <a:r>
              <a:rPr lang="en-US" b="1" dirty="0"/>
              <a:t>E </a:t>
            </a:r>
            <a:r>
              <a:rPr lang="en-US" dirty="0"/>
              <a:t>+(</a:t>
            </a:r>
            <a:r>
              <a:rPr lang="en-US" b="1" dirty="0"/>
              <a:t>v/</a:t>
            </a:r>
            <a:r>
              <a:rPr lang="en-US" i="1" dirty="0"/>
              <a:t>c)× </a:t>
            </a:r>
            <a:r>
              <a:rPr lang="en-US" b="1" dirty="0"/>
              <a:t>B</a:t>
            </a:r>
            <a:r>
              <a:rPr lang="en-US" dirty="0"/>
              <a:t>)</a:t>
            </a:r>
            <a:r>
              <a:rPr lang="en-US" i="1" dirty="0"/>
              <a:t>. (Gaussian unit)</a:t>
            </a:r>
          </a:p>
          <a:p>
            <a:r>
              <a:rPr lang="en-US" dirty="0"/>
              <a:t>These virtues of the Gaussian system of units lead us to adopt this system for this chapter even though SI units are used in introductory texts.</a:t>
            </a:r>
          </a:p>
        </p:txBody>
      </p:sp>
    </p:spTree>
    <p:extLst>
      <p:ext uri="{BB962C8B-B14F-4D97-AF65-F5344CB8AC3E}">
        <p14:creationId xmlns:p14="http://schemas.microsoft.com/office/powerpoint/2010/main" val="2175267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Electric Fields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electric field is an example of a </a:t>
            </a:r>
            <a:r>
              <a:rPr lang="en-US" i="1" dirty="0"/>
              <a:t>vector field </a:t>
            </a:r>
            <a:endParaRPr lang="en-US" dirty="0"/>
          </a:p>
          <a:p>
            <a:pPr lvl="1"/>
            <a:r>
              <a:rPr lang="en-US" dirty="0"/>
              <a:t>a vector quantity at every point in space. </a:t>
            </a:r>
          </a:p>
          <a:p>
            <a:r>
              <a:rPr lang="en-US" dirty="0"/>
              <a:t>To visualize this field </a:t>
            </a:r>
          </a:p>
          <a:p>
            <a:pPr lvl="1"/>
            <a:r>
              <a:rPr lang="en-US" dirty="0"/>
              <a:t> to divide space into a discrete grid </a:t>
            </a:r>
          </a:p>
          <a:p>
            <a:pPr lvl="1"/>
            <a:r>
              <a:rPr lang="en-US" dirty="0"/>
              <a:t>to draw arrows in the direction of </a:t>
            </a:r>
            <a:r>
              <a:rPr lang="en-US" b="1" dirty="0"/>
              <a:t>E </a:t>
            </a:r>
            <a:r>
              <a:rPr lang="en-US" dirty="0"/>
              <a:t>at the vertices of this grid.</a:t>
            </a:r>
          </a:p>
          <a:p>
            <a:pPr lvl="1"/>
            <a:r>
              <a:rPr lang="en-US" dirty="0"/>
              <a:t>The length of the arrow can be chosen to be proportional to the magnitude of the electric field.</a:t>
            </a:r>
          </a:p>
          <a:p>
            <a:r>
              <a:rPr lang="en-US" dirty="0"/>
              <a:t>Any other solutions to show the electric field?</a:t>
            </a:r>
          </a:p>
        </p:txBody>
      </p:sp>
    </p:spTree>
    <p:extLst>
      <p:ext uri="{BB962C8B-B14F-4D97-AF65-F5344CB8AC3E}">
        <p14:creationId xmlns:p14="http://schemas.microsoft.com/office/powerpoint/2010/main" val="2156645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Another possibility is to use color or gray scale to represent the magnitude. </a:t>
            </a:r>
          </a:p>
        </p:txBody>
      </p:sp>
    </p:spTree>
    <p:extLst>
      <p:ext uri="{BB962C8B-B14F-4D97-AF65-F5344CB8AC3E}">
        <p14:creationId xmlns:p14="http://schemas.microsoft.com/office/powerpoint/2010/main" val="3765052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Using an arrow’s color rather than its length to represent field strength produces </a:t>
            </a:r>
          </a:p>
          <a:p>
            <a:pPr lvl="1"/>
            <a:r>
              <a:rPr lang="en-US" dirty="0"/>
              <a:t>a more effective representation of vector fields over a wider dynamic range, </a:t>
            </a:r>
          </a:p>
          <a:p>
            <a:r>
              <a:rPr lang="en-US" dirty="0"/>
              <a:t>the Vector2DFrame class in the Open Source Physics frames package uses the color representation.</a:t>
            </a:r>
          </a:p>
          <a:p>
            <a:r>
              <a:rPr lang="en-US" dirty="0"/>
              <a:t>We’ll skip the code because it’s mostly on the graphical representation, which is not the main focus of this class.</a:t>
            </a:r>
          </a:p>
          <a:p>
            <a:pPr lvl="1"/>
            <a:r>
              <a:rPr lang="en-US" dirty="0"/>
              <a:t>if you are interested, you can find the code on the textbook.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684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Higher-Dimensional Models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 far we have discussed the logistic map as a mathematical model that has some remarkable properties and produces some interesting computer graphics. </a:t>
            </a:r>
          </a:p>
          <a:p>
            <a:r>
              <a:rPr lang="en-US" dirty="0"/>
              <a:t>In this section we discuss some two and three-dimensional systems.</a:t>
            </a:r>
          </a:p>
        </p:txBody>
      </p:sp>
    </p:spTree>
    <p:extLst>
      <p:ext uri="{BB962C8B-B14F-4D97-AF65-F5344CB8AC3E}">
        <p14:creationId xmlns:p14="http://schemas.microsoft.com/office/powerpoint/2010/main" val="1324281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Electric Potential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often is easier to analyze the behavior of a system using energy rather than force concepts. </a:t>
            </a:r>
          </a:p>
          <a:p>
            <a:pPr lvl="1"/>
            <a:r>
              <a:rPr lang="en-US" dirty="0"/>
              <a:t>Scalar vs. vectors</a:t>
            </a:r>
          </a:p>
          <a:p>
            <a:r>
              <a:rPr lang="en-US" dirty="0"/>
              <a:t>We define the electric potential </a:t>
            </a:r>
            <a:r>
              <a:rPr lang="en-US" i="1" dirty="0"/>
              <a:t>V </a:t>
            </a:r>
            <a:r>
              <a:rPr lang="en-US" dirty="0"/>
              <a:t>(</a:t>
            </a:r>
            <a:r>
              <a:rPr lang="en-US" b="1" dirty="0"/>
              <a:t>r</a:t>
            </a:r>
            <a:r>
              <a:rPr lang="en-US" dirty="0"/>
              <a:t>) by the relation</a:t>
            </a:r>
          </a:p>
          <a:p>
            <a:r>
              <a:rPr lang="en-US" i="1" dirty="0"/>
              <a:t>V </a:t>
            </a:r>
            <a:r>
              <a:rPr lang="en-US" dirty="0"/>
              <a:t>(</a:t>
            </a:r>
            <a:r>
              <a:rPr lang="en-US" b="1" dirty="0"/>
              <a:t>r</a:t>
            </a:r>
            <a:r>
              <a:rPr lang="en-US" dirty="0"/>
              <a:t>2) </a:t>
            </a:r>
            <a:r>
              <a:rPr lang="en-US" i="1" dirty="0"/>
              <a:t>− V </a:t>
            </a:r>
            <a:r>
              <a:rPr lang="en-US" dirty="0"/>
              <a:t>(</a:t>
            </a:r>
            <a:r>
              <a:rPr lang="en-US" b="1" dirty="0"/>
              <a:t>r</a:t>
            </a:r>
            <a:r>
              <a:rPr lang="en-US" dirty="0"/>
              <a:t>1) = </a:t>
            </a:r>
            <a:r>
              <a:rPr lang="en-US" i="1" dirty="0"/>
              <a:t>−</a:t>
            </a:r>
            <a:r>
              <a:rPr lang="en-US" dirty="0"/>
              <a:t>∫ </a:t>
            </a:r>
            <a:r>
              <a:rPr lang="en-US" b="1" baseline="-25000" dirty="0"/>
              <a:t>r</a:t>
            </a:r>
            <a:r>
              <a:rPr lang="en-US" baseline="-25000" dirty="0"/>
              <a:t>1</a:t>
            </a:r>
            <a:r>
              <a:rPr lang="en-US" b="1" baseline="30000" dirty="0"/>
              <a:t>r</a:t>
            </a:r>
            <a:r>
              <a:rPr lang="en-US" baseline="30000" dirty="0"/>
              <a:t>2 </a:t>
            </a:r>
            <a:r>
              <a:rPr lang="en-US" b="1" dirty="0"/>
              <a:t>E </a:t>
            </a:r>
            <a:r>
              <a:rPr lang="en-US" i="1" dirty="0"/>
              <a:t>· </a:t>
            </a:r>
            <a:r>
              <a:rPr lang="en-US" i="1" dirty="0" err="1"/>
              <a:t>d</a:t>
            </a:r>
            <a:r>
              <a:rPr lang="en-US" b="1" dirty="0" err="1"/>
              <a:t>r</a:t>
            </a:r>
            <a:r>
              <a:rPr lang="en-US" i="1" dirty="0"/>
              <a:t>,</a:t>
            </a:r>
            <a:endParaRPr lang="en-US" dirty="0"/>
          </a:p>
          <a:p>
            <a:r>
              <a:rPr lang="en-US" dirty="0"/>
              <a:t>Or </a:t>
            </a:r>
            <a:r>
              <a:rPr lang="en-US" b="1" dirty="0"/>
              <a:t>E</a:t>
            </a:r>
            <a:r>
              <a:rPr lang="en-US" dirty="0"/>
              <a:t>(</a:t>
            </a:r>
            <a:r>
              <a:rPr lang="en-US" b="1" dirty="0"/>
              <a:t>r</a:t>
            </a:r>
            <a:r>
              <a:rPr lang="en-US" dirty="0"/>
              <a:t>) = </a:t>
            </a:r>
            <a:r>
              <a:rPr lang="en-US" i="1" dirty="0"/>
              <a:t>−∇V </a:t>
            </a:r>
            <a:r>
              <a:rPr lang="en-US" dirty="0"/>
              <a:t>(</a:t>
            </a:r>
            <a:r>
              <a:rPr lang="en-US" b="1" dirty="0"/>
              <a:t>r</a:t>
            </a:r>
            <a:r>
              <a:rPr lang="en-US" dirty="0"/>
              <a:t>)</a:t>
            </a:r>
            <a:r>
              <a:rPr lang="en-US" i="1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793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differences in the potential between two points have physical significance. </a:t>
            </a:r>
          </a:p>
          <a:p>
            <a:r>
              <a:rPr lang="en-US" dirty="0"/>
              <a:t>The gradient operator </a:t>
            </a:r>
            <a:r>
              <a:rPr lang="en-US" i="1" dirty="0"/>
              <a:t>∇ </a:t>
            </a:r>
            <a:r>
              <a:rPr lang="en-US" dirty="0"/>
              <a:t>is given in Cartesian coordinates by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9" t="75794" r="27937" b="12103"/>
          <a:stretch/>
        </p:blipFill>
        <p:spPr bwMode="auto">
          <a:xfrm>
            <a:off x="755576" y="3956252"/>
            <a:ext cx="7701319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033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</a:t>
            </a:r>
            <a:r>
              <a:rPr lang="en-US" i="1" dirty="0"/>
              <a:t>V </a:t>
            </a:r>
            <a:r>
              <a:rPr lang="en-US" dirty="0"/>
              <a:t>depends only on the magnitude of </a:t>
            </a:r>
            <a:r>
              <a:rPr lang="en-US" b="1" dirty="0"/>
              <a:t>r</a:t>
            </a:r>
            <a:r>
              <a:rPr lang="en-US" dirty="0"/>
              <a:t>, then </a:t>
            </a:r>
            <a:r>
              <a:rPr lang="en-US" b="1" dirty="0"/>
              <a:t>E</a:t>
            </a:r>
            <a:r>
              <a:rPr lang="en-US" dirty="0"/>
              <a:t>(</a:t>
            </a:r>
            <a:r>
              <a:rPr lang="en-US" b="1" dirty="0"/>
              <a:t>r</a:t>
            </a:r>
            <a:r>
              <a:rPr lang="en-US" dirty="0"/>
              <a:t>) = </a:t>
            </a:r>
            <a:r>
              <a:rPr lang="en-US" i="1" dirty="0"/>
              <a:t>−∇V </a:t>
            </a:r>
            <a:r>
              <a:rPr lang="en-US" dirty="0"/>
              <a:t>(</a:t>
            </a:r>
            <a:r>
              <a:rPr lang="en-US" b="1" dirty="0"/>
              <a:t>r</a:t>
            </a:r>
            <a:r>
              <a:rPr lang="en-US" dirty="0" smtClean="0"/>
              <a:t>) </a:t>
            </a:r>
            <a:r>
              <a:rPr lang="en-US" dirty="0"/>
              <a:t>becomes </a:t>
            </a:r>
            <a:r>
              <a:rPr lang="en-US" i="1" dirty="0"/>
              <a:t>E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) = </a:t>
            </a:r>
            <a:r>
              <a:rPr lang="en-US" i="1" dirty="0"/>
              <a:t>−</a:t>
            </a:r>
            <a:r>
              <a:rPr lang="en-US" i="1" dirty="0" err="1"/>
              <a:t>dV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)</a:t>
            </a:r>
            <a:r>
              <a:rPr lang="en-US" i="1" dirty="0"/>
              <a:t>/dr</a:t>
            </a:r>
            <a:r>
              <a:rPr lang="en-US" dirty="0"/>
              <a:t>. </a:t>
            </a:r>
          </a:p>
          <a:p>
            <a:r>
              <a:rPr lang="en-US" dirty="0"/>
              <a:t>Recall that </a:t>
            </a:r>
            <a:r>
              <a:rPr lang="en-US" i="1" dirty="0"/>
              <a:t>V 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) for a point charge </a:t>
            </a:r>
            <a:r>
              <a:rPr lang="en-US" i="1" dirty="0"/>
              <a:t>q </a:t>
            </a:r>
            <a:r>
              <a:rPr lang="en-US" dirty="0"/>
              <a:t>relative to a zero potential at infinity is given by</a:t>
            </a:r>
          </a:p>
          <a:p>
            <a:r>
              <a:rPr lang="en-US" i="1" dirty="0"/>
              <a:t>V 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) =</a:t>
            </a:r>
            <a:r>
              <a:rPr lang="en-US" i="1" dirty="0"/>
              <a:t>q/r. </a:t>
            </a:r>
            <a:r>
              <a:rPr lang="en-US" dirty="0"/>
              <a:t>(Gaussian units)</a:t>
            </a:r>
          </a:p>
          <a:p>
            <a:r>
              <a:rPr lang="en-US" dirty="0"/>
              <a:t>How do we plot the potential?</a:t>
            </a:r>
          </a:p>
        </p:txBody>
      </p:sp>
    </p:spTree>
    <p:extLst>
      <p:ext uri="{BB962C8B-B14F-4D97-AF65-F5344CB8AC3E}">
        <p14:creationId xmlns:p14="http://schemas.microsoft.com/office/powerpoint/2010/main" val="2368510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surface on which the electric potential has an equal value everywhere is called an </a:t>
            </a:r>
            <a:r>
              <a:rPr lang="en-US" i="1" dirty="0"/>
              <a:t>equipotential surface </a:t>
            </a:r>
            <a:r>
              <a:rPr lang="en-US" dirty="0"/>
              <a:t>(a curve in two dimensions). </a:t>
            </a:r>
          </a:p>
          <a:p>
            <a:r>
              <a:rPr lang="en-US" dirty="0"/>
              <a:t>Because </a:t>
            </a:r>
            <a:r>
              <a:rPr lang="en-US" b="1" dirty="0"/>
              <a:t>E </a:t>
            </a:r>
            <a:r>
              <a:rPr lang="en-US" dirty="0"/>
              <a:t>is in the direction in which the electric potential decreases most rapidly, the electric field lines are orthogonal to the equipotential surfaces at any point.</a:t>
            </a:r>
          </a:p>
        </p:txBody>
      </p:sp>
    </p:spTree>
    <p:extLst>
      <p:ext uri="{BB962C8B-B14F-4D97-AF65-F5344CB8AC3E}">
        <p14:creationId xmlns:p14="http://schemas.microsoft.com/office/powerpoint/2010/main" val="7909105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Open Source Physics frames package contains the Scalar2DFrame class to provide graphical representations of scalar fields (see Appendix 9B). </a:t>
            </a:r>
          </a:p>
          <a:p>
            <a:r>
              <a:rPr lang="en-US" dirty="0"/>
              <a:t>The following code fragment shows how to calculate the electric potential at a grid point.</a:t>
            </a:r>
          </a:p>
        </p:txBody>
      </p:sp>
    </p:spTree>
    <p:extLst>
      <p:ext uri="{BB962C8B-B14F-4D97-AF65-F5344CB8AC3E}">
        <p14:creationId xmlns:p14="http://schemas.microsoft.com/office/powerpoint/2010/main" val="42949581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4" t="23810" r="19124" b="18654"/>
          <a:stretch/>
        </p:blipFill>
        <p:spPr bwMode="auto">
          <a:xfrm>
            <a:off x="899592" y="1484784"/>
            <a:ext cx="7678057" cy="420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16170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Numerical Solutions of Boundary Value Problems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In Section 10.1 we found the electric fields and potentials due to a fixed distribution of charges.</a:t>
            </a:r>
          </a:p>
          <a:p>
            <a:r>
              <a:rPr lang="en-US" dirty="0"/>
              <a:t>Suppose that we do not know the positions of the charges and instead know only the potential on a set of boundaries surrounding a charge-free region. </a:t>
            </a:r>
          </a:p>
          <a:p>
            <a:r>
              <a:rPr lang="en-US" dirty="0"/>
              <a:t>This information is sufficient to determine the potential </a:t>
            </a:r>
            <a:r>
              <a:rPr lang="en-US" i="1" dirty="0"/>
              <a:t>V </a:t>
            </a:r>
            <a:r>
              <a:rPr lang="en-US" dirty="0"/>
              <a:t>(</a:t>
            </a:r>
            <a:r>
              <a:rPr lang="en-US" b="1" dirty="0"/>
              <a:t>r</a:t>
            </a:r>
            <a:r>
              <a:rPr lang="en-US" dirty="0"/>
              <a:t>) at any point within the charge-free region.</a:t>
            </a:r>
          </a:p>
        </p:txBody>
      </p:sp>
    </p:spTree>
    <p:extLst>
      <p:ext uri="{BB962C8B-B14F-4D97-AF65-F5344CB8AC3E}">
        <p14:creationId xmlns:p14="http://schemas.microsoft.com/office/powerpoint/2010/main" val="10881670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direct method of solving for </a:t>
            </a:r>
            <a:r>
              <a:rPr lang="en-US" i="1" dirty="0"/>
              <a:t>V </a:t>
            </a:r>
            <a:r>
              <a:rPr lang="en-US" dirty="0"/>
              <a:t>(</a:t>
            </a:r>
            <a:r>
              <a:rPr lang="en-US" i="1" dirty="0"/>
              <a:t>x, y, z</a:t>
            </a:r>
            <a:r>
              <a:rPr lang="en-US" dirty="0"/>
              <a:t>) is based on Laplace’s equation which can be expressed in Cartesian coordinates as</a:t>
            </a:r>
          </a:p>
          <a:p>
            <a:r>
              <a:rPr lang="pl-PL" i="1" dirty="0"/>
              <a:t>∇</a:t>
            </a:r>
            <a:r>
              <a:rPr lang="pl-PL" baseline="30000" dirty="0"/>
              <a:t>2</a:t>
            </a:r>
            <a:r>
              <a:rPr lang="pl-PL" i="1" dirty="0"/>
              <a:t>V </a:t>
            </a:r>
            <a:r>
              <a:rPr lang="pl-PL" dirty="0"/>
              <a:t>(</a:t>
            </a:r>
            <a:r>
              <a:rPr lang="pl-PL" i="1" dirty="0"/>
              <a:t>x, y, z</a:t>
            </a:r>
            <a:r>
              <a:rPr lang="pl-PL" dirty="0"/>
              <a:t>) </a:t>
            </a:r>
            <a:r>
              <a:rPr lang="pl-PL" i="1" dirty="0"/>
              <a:t>≡ ∂</a:t>
            </a:r>
            <a:r>
              <a:rPr lang="pl-PL" baseline="30000" dirty="0"/>
              <a:t>2</a:t>
            </a:r>
            <a:r>
              <a:rPr lang="pl-PL" i="1" dirty="0"/>
              <a:t>V</a:t>
            </a:r>
            <a:r>
              <a:rPr lang="en-US" altLang="zh-CN" i="1" dirty="0"/>
              <a:t>/</a:t>
            </a:r>
            <a:r>
              <a:rPr lang="en-US" i="1" dirty="0"/>
              <a:t>∂x</a:t>
            </a:r>
            <a:r>
              <a:rPr lang="en-US" baseline="30000" dirty="0"/>
              <a:t>2</a:t>
            </a:r>
            <a:r>
              <a:rPr lang="en-US" dirty="0"/>
              <a:t> +</a:t>
            </a:r>
            <a:r>
              <a:rPr lang="en-US" i="1" dirty="0"/>
              <a:t>∂</a:t>
            </a:r>
            <a:r>
              <a:rPr lang="en-US" baseline="30000" dirty="0"/>
              <a:t>2</a:t>
            </a:r>
            <a:r>
              <a:rPr lang="en-US" i="1" dirty="0"/>
              <a:t>V</a:t>
            </a:r>
            <a:r>
              <a:rPr lang="en-US" altLang="zh-CN" i="1" dirty="0"/>
              <a:t>/</a:t>
            </a:r>
            <a:r>
              <a:rPr lang="en-US" i="1" dirty="0"/>
              <a:t>∂y</a:t>
            </a:r>
            <a:r>
              <a:rPr lang="en-US" baseline="30000" dirty="0"/>
              <a:t>2</a:t>
            </a:r>
            <a:r>
              <a:rPr lang="en-US" dirty="0"/>
              <a:t> +</a:t>
            </a:r>
            <a:r>
              <a:rPr lang="en-US" i="1" dirty="0"/>
              <a:t>∂</a:t>
            </a:r>
            <a:r>
              <a:rPr lang="en-US" baseline="30000" dirty="0"/>
              <a:t>2</a:t>
            </a:r>
            <a:r>
              <a:rPr lang="en-US" i="1" dirty="0"/>
              <a:t>V</a:t>
            </a:r>
            <a:r>
              <a:rPr lang="en-US" altLang="zh-CN" i="1" dirty="0"/>
              <a:t>/</a:t>
            </a:r>
            <a:r>
              <a:rPr lang="en-US" i="1" dirty="0"/>
              <a:t>∂z</a:t>
            </a:r>
            <a:r>
              <a:rPr lang="en-US" baseline="30000" dirty="0"/>
              <a:t>2</a:t>
            </a:r>
            <a:r>
              <a:rPr lang="en-US" dirty="0"/>
              <a:t> = 0</a:t>
            </a:r>
            <a:r>
              <a:rPr lang="en-US" i="1" dirty="0"/>
              <a:t>.</a:t>
            </a:r>
          </a:p>
          <a:p>
            <a:r>
              <a:rPr lang="en-US" dirty="0"/>
              <a:t>The problem is to find the function </a:t>
            </a:r>
            <a:r>
              <a:rPr lang="en-US" i="1" dirty="0"/>
              <a:t>V </a:t>
            </a:r>
            <a:r>
              <a:rPr lang="en-US" dirty="0"/>
              <a:t>(</a:t>
            </a:r>
            <a:r>
              <a:rPr lang="en-US" i="1" dirty="0"/>
              <a:t>x, y, z</a:t>
            </a:r>
            <a:r>
              <a:rPr lang="en-US" dirty="0"/>
              <a:t>) that satisfies the above equation and the specified boundary conditions.</a:t>
            </a:r>
          </a:p>
        </p:txBody>
      </p:sp>
    </p:spTree>
    <p:extLst>
      <p:ext uri="{BB962C8B-B14F-4D97-AF65-F5344CB8AC3E}">
        <p14:creationId xmlns:p14="http://schemas.microsoft.com/office/powerpoint/2010/main" val="5771247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type of problem is an example of a </a:t>
            </a:r>
            <a:r>
              <a:rPr lang="en-US" i="1" dirty="0"/>
              <a:t>boundary value </a:t>
            </a:r>
            <a:r>
              <a:rPr lang="en-US" dirty="0"/>
              <a:t>problem. </a:t>
            </a:r>
          </a:p>
          <a:p>
            <a:r>
              <a:rPr lang="en-US" dirty="0"/>
              <a:t>Because analytical methods for regions of arbitrary shape do not exist, the only general approach is to use numerical methods. </a:t>
            </a:r>
          </a:p>
          <a:p>
            <a:r>
              <a:rPr lang="en-US" dirty="0"/>
              <a:t>Laplace’s equation is not a new law of physics, but can be derived directly and the relation </a:t>
            </a:r>
            <a:r>
              <a:rPr lang="en-US" i="1" dirty="0"/>
              <a:t>∇ · </a:t>
            </a:r>
            <a:r>
              <a:rPr lang="en-US" b="1" dirty="0"/>
              <a:t>E </a:t>
            </a:r>
            <a:r>
              <a:rPr lang="en-US" dirty="0"/>
              <a:t>= 0 or indirectly from Coulomb’s law in regions of space where there is no charge.</a:t>
            </a:r>
          </a:p>
        </p:txBody>
      </p:sp>
    </p:spTree>
    <p:extLst>
      <p:ext uri="{BB962C8B-B14F-4D97-AF65-F5344CB8AC3E}">
        <p14:creationId xmlns:p14="http://schemas.microsoft.com/office/powerpoint/2010/main" val="41625921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For simplicity, we consider only two-dimensional boundary value problems for </a:t>
            </a:r>
            <a:r>
              <a:rPr lang="en-US" i="1" dirty="0"/>
              <a:t>V </a:t>
            </a:r>
            <a:r>
              <a:rPr lang="en-US" dirty="0"/>
              <a:t>(</a:t>
            </a:r>
            <a:r>
              <a:rPr lang="en-US" i="1" dirty="0"/>
              <a:t>x, y</a:t>
            </a:r>
            <a:r>
              <a:rPr lang="en-US" dirty="0"/>
              <a:t>). </a:t>
            </a:r>
          </a:p>
          <a:p>
            <a:r>
              <a:rPr lang="en-US" dirty="0"/>
              <a:t>We use a finite difference method and divide space into a discrete grid of sites located at the coordinates (</a:t>
            </a:r>
            <a:r>
              <a:rPr lang="en-US" i="1" dirty="0"/>
              <a:t>x, y</a:t>
            </a:r>
            <a:r>
              <a:rPr lang="en-US" dirty="0"/>
              <a:t>). </a:t>
            </a:r>
          </a:p>
          <a:p>
            <a:r>
              <a:rPr lang="en-US" dirty="0"/>
              <a:t>In the absence of a charge at (</a:t>
            </a:r>
            <a:r>
              <a:rPr lang="en-US" i="1" dirty="0"/>
              <a:t>x, y</a:t>
            </a:r>
            <a:r>
              <a:rPr lang="en-US" dirty="0"/>
              <a:t>), the discrete form of Laplace’s equation satisfies the relation</a:t>
            </a:r>
          </a:p>
          <a:p>
            <a:r>
              <a:rPr lang="en-US" i="1" dirty="0"/>
              <a:t>V </a:t>
            </a:r>
            <a:r>
              <a:rPr lang="en-US" dirty="0"/>
              <a:t>(</a:t>
            </a:r>
            <a:r>
              <a:rPr lang="en-US" i="1" dirty="0"/>
              <a:t>x, y</a:t>
            </a:r>
            <a:r>
              <a:rPr lang="en-US" dirty="0"/>
              <a:t>) </a:t>
            </a:r>
            <a:r>
              <a:rPr lang="en-US" i="1" dirty="0"/>
              <a:t>≈ </a:t>
            </a:r>
            <a:r>
              <a:rPr lang="en-US" dirty="0"/>
              <a:t>¼ </a:t>
            </a:r>
            <a:r>
              <a:rPr lang="es-ES" dirty="0"/>
              <a:t>[</a:t>
            </a:r>
            <a:r>
              <a:rPr lang="es-ES" i="1" dirty="0"/>
              <a:t>V </a:t>
            </a:r>
            <a:r>
              <a:rPr lang="es-ES" dirty="0"/>
              <a:t>(</a:t>
            </a:r>
            <a:r>
              <a:rPr lang="es-ES" i="1" dirty="0"/>
              <a:t>x </a:t>
            </a:r>
            <a:r>
              <a:rPr lang="es-ES" dirty="0"/>
              <a:t>+ </a:t>
            </a:r>
            <a:r>
              <a:rPr lang="es-ES" dirty="0" err="1"/>
              <a:t>Δ</a:t>
            </a:r>
            <a:r>
              <a:rPr lang="es-ES" i="1" dirty="0" err="1"/>
              <a:t>x</a:t>
            </a:r>
            <a:r>
              <a:rPr lang="es-ES" i="1" dirty="0"/>
              <a:t>, y</a:t>
            </a:r>
            <a:r>
              <a:rPr lang="es-ES" dirty="0"/>
              <a:t>) + </a:t>
            </a:r>
            <a:r>
              <a:rPr lang="es-ES" i="1" dirty="0"/>
              <a:t>V </a:t>
            </a:r>
            <a:r>
              <a:rPr lang="es-ES" dirty="0"/>
              <a:t>(</a:t>
            </a:r>
            <a:r>
              <a:rPr lang="es-ES" i="1" dirty="0"/>
              <a:t>x − </a:t>
            </a:r>
            <a:r>
              <a:rPr lang="es-ES" dirty="0" err="1"/>
              <a:t>Δ</a:t>
            </a:r>
            <a:r>
              <a:rPr lang="es-ES" i="1" dirty="0" err="1"/>
              <a:t>x</a:t>
            </a:r>
            <a:r>
              <a:rPr lang="es-ES" i="1" dirty="0"/>
              <a:t>, y</a:t>
            </a:r>
            <a:r>
              <a:rPr lang="es-ES" dirty="0"/>
              <a:t>) + </a:t>
            </a:r>
            <a:r>
              <a:rPr lang="es-ES" i="1" dirty="0"/>
              <a:t>V </a:t>
            </a:r>
            <a:r>
              <a:rPr lang="es-ES" dirty="0"/>
              <a:t>(</a:t>
            </a:r>
            <a:r>
              <a:rPr lang="es-ES" i="1" dirty="0"/>
              <a:t>x, y </a:t>
            </a:r>
            <a:r>
              <a:rPr lang="es-ES" dirty="0"/>
              <a:t>+ </a:t>
            </a:r>
            <a:r>
              <a:rPr lang="es-ES" dirty="0" err="1"/>
              <a:t>Δ</a:t>
            </a:r>
            <a:r>
              <a:rPr lang="es-ES" i="1" dirty="0" err="1"/>
              <a:t>y</a:t>
            </a:r>
            <a:r>
              <a:rPr lang="es-ES" dirty="0"/>
              <a:t>) + </a:t>
            </a:r>
            <a:r>
              <a:rPr lang="es-ES" i="1" dirty="0"/>
              <a:t>V </a:t>
            </a:r>
            <a:r>
              <a:rPr lang="es-ES" dirty="0"/>
              <a:t>(</a:t>
            </a:r>
            <a:r>
              <a:rPr lang="es-ES" i="1" dirty="0"/>
              <a:t>x, y − </a:t>
            </a:r>
            <a:r>
              <a:rPr lang="es-ES" dirty="0" err="1"/>
              <a:t>Δ</a:t>
            </a:r>
            <a:r>
              <a:rPr lang="es-ES" i="1" dirty="0" err="1"/>
              <a:t>y</a:t>
            </a:r>
            <a:r>
              <a:rPr lang="es-ES" dirty="0"/>
              <a:t>)]</a:t>
            </a:r>
            <a:r>
              <a:rPr lang="es-ES" i="1" dirty="0"/>
              <a:t>, (</a:t>
            </a:r>
            <a:r>
              <a:rPr lang="es-ES" i="1" dirty="0" err="1"/>
              <a:t>equation</a:t>
            </a:r>
            <a:r>
              <a:rPr lang="es-ES" i="1" dirty="0"/>
              <a:t> 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053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We begin with a two-dimensional map and consider the sequence of points (</a:t>
            </a:r>
            <a:r>
              <a:rPr lang="en-US" i="1" dirty="0" err="1"/>
              <a:t>x</a:t>
            </a:r>
            <a:r>
              <a:rPr lang="en-US" i="1" baseline="-25000" dirty="0" err="1"/>
              <a:t>n</a:t>
            </a:r>
            <a:r>
              <a:rPr lang="en-US" i="1" dirty="0"/>
              <a:t>, </a:t>
            </a:r>
            <a:r>
              <a:rPr lang="en-US" i="1" dirty="0" err="1"/>
              <a:t>y</a:t>
            </a:r>
            <a:r>
              <a:rPr lang="en-US" i="1" baseline="-25000" dirty="0" err="1"/>
              <a:t>n</a:t>
            </a:r>
            <a:r>
              <a:rPr lang="en-US" dirty="0"/>
              <a:t>) generated by</a:t>
            </a:r>
          </a:p>
          <a:p>
            <a:r>
              <a:rPr lang="en-US" i="1" dirty="0"/>
              <a:t>x</a:t>
            </a:r>
            <a:r>
              <a:rPr lang="en-US" i="1" baseline="-25000" dirty="0"/>
              <a:t>n</a:t>
            </a:r>
            <a:r>
              <a:rPr lang="en-US" baseline="-25000" dirty="0"/>
              <a:t>+1</a:t>
            </a:r>
            <a:r>
              <a:rPr lang="en-US" dirty="0"/>
              <a:t> = </a:t>
            </a:r>
            <a:r>
              <a:rPr lang="en-US" i="1" dirty="0" err="1"/>
              <a:t>y</a:t>
            </a:r>
            <a:r>
              <a:rPr lang="en-US" i="1" baseline="-25000" dirty="0" err="1"/>
              <a:t>n</a:t>
            </a:r>
            <a:r>
              <a:rPr lang="en-US" i="1" baseline="-25000" dirty="0"/>
              <a:t> </a:t>
            </a:r>
            <a:r>
              <a:rPr lang="en-US" baseline="-25000" dirty="0"/>
              <a:t>+ 1</a:t>
            </a:r>
            <a:r>
              <a:rPr lang="en-US" dirty="0"/>
              <a:t> </a:t>
            </a:r>
            <a:r>
              <a:rPr lang="en-US" i="1" dirty="0"/>
              <a:t>− ax</a:t>
            </a:r>
            <a:r>
              <a:rPr lang="en-US" i="1" baseline="-25000" dirty="0"/>
              <a:t>n</a:t>
            </a:r>
            <a:r>
              <a:rPr lang="en-US" baseline="30000" dirty="0"/>
              <a:t>2</a:t>
            </a:r>
            <a:endParaRPr lang="en-US" dirty="0"/>
          </a:p>
          <a:p>
            <a:r>
              <a:rPr lang="en-US" i="1" dirty="0"/>
              <a:t>y</a:t>
            </a:r>
            <a:r>
              <a:rPr lang="en-US" i="1" baseline="-25000" dirty="0"/>
              <a:t>n</a:t>
            </a:r>
            <a:r>
              <a:rPr lang="en-US" baseline="-25000" dirty="0"/>
              <a:t>+1</a:t>
            </a:r>
            <a:r>
              <a:rPr lang="en-US" dirty="0"/>
              <a:t> = </a:t>
            </a:r>
            <a:r>
              <a:rPr lang="en-US" i="1" dirty="0" err="1"/>
              <a:t>bx</a:t>
            </a:r>
            <a:r>
              <a:rPr lang="en-US" i="1" baseline="-25000" dirty="0" err="1"/>
              <a:t>n</a:t>
            </a:r>
            <a:r>
              <a:rPr lang="en-US" i="1" dirty="0"/>
              <a:t>.</a:t>
            </a:r>
          </a:p>
          <a:p>
            <a:r>
              <a:rPr lang="en-US" dirty="0"/>
              <a:t>The map was proposed by </a:t>
            </a:r>
            <a:r>
              <a:rPr lang="en-US" dirty="0" err="1"/>
              <a:t>H´enon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who was motivated by the relevance of this dynamical system to the behavior of asteroids and satellites.</a:t>
            </a:r>
          </a:p>
          <a:p>
            <a:r>
              <a:rPr lang="en-US" dirty="0"/>
              <a:t>You can write a program to iterate it for </a:t>
            </a:r>
            <a:r>
              <a:rPr lang="en-US" i="1" dirty="0"/>
              <a:t>a </a:t>
            </a:r>
            <a:r>
              <a:rPr lang="en-US" dirty="0"/>
              <a:t>= 1</a:t>
            </a:r>
            <a:r>
              <a:rPr lang="en-US" i="1" dirty="0"/>
              <a:t>.</a:t>
            </a:r>
            <a:r>
              <a:rPr lang="en-US" dirty="0"/>
              <a:t>4 and </a:t>
            </a:r>
            <a:r>
              <a:rPr lang="en-US" i="1" dirty="0"/>
              <a:t>b </a:t>
            </a:r>
            <a:r>
              <a:rPr lang="en-US" dirty="0"/>
              <a:t>= 0</a:t>
            </a:r>
            <a:r>
              <a:rPr lang="en-US" i="1" dirty="0"/>
              <a:t>.</a:t>
            </a:r>
            <a:r>
              <a:rPr lang="en-US" dirty="0"/>
              <a:t>3 and plot 10</a:t>
            </a:r>
            <a:r>
              <a:rPr lang="en-US" baseline="30000" dirty="0"/>
              <a:t>4 </a:t>
            </a:r>
            <a:r>
              <a:rPr lang="en-US" dirty="0"/>
              <a:t>iterations starting from </a:t>
            </a:r>
            <a:r>
              <a:rPr lang="en-US" i="1" dirty="0"/>
              <a:t>x</a:t>
            </a:r>
            <a:r>
              <a:rPr lang="en-US" i="1" baseline="-25000" dirty="0"/>
              <a:t>0</a:t>
            </a:r>
            <a:r>
              <a:rPr lang="en-US" sz="800" dirty="0"/>
              <a:t> </a:t>
            </a:r>
            <a:r>
              <a:rPr lang="en-US" dirty="0"/>
              <a:t>= 0</a:t>
            </a:r>
            <a:r>
              <a:rPr lang="en-US" i="1" dirty="0"/>
              <a:t>, y</a:t>
            </a:r>
            <a:r>
              <a:rPr lang="en-US" i="1" baseline="-25000" dirty="0"/>
              <a:t>0</a:t>
            </a:r>
            <a:r>
              <a:rPr lang="en-US" sz="800" dirty="0"/>
              <a:t> </a:t>
            </a:r>
            <a:r>
              <a:rPr lang="en-US" dirty="0"/>
              <a:t>= 0.</a:t>
            </a:r>
          </a:p>
        </p:txBody>
      </p:sp>
    </p:spTree>
    <p:extLst>
      <p:ext uri="{BB962C8B-B14F-4D97-AF65-F5344CB8AC3E}">
        <p14:creationId xmlns:p14="http://schemas.microsoft.com/office/powerpoint/2010/main" val="28711610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where </a:t>
            </a:r>
            <a:r>
              <a:rPr lang="en-US" i="1" dirty="0"/>
              <a:t>V </a:t>
            </a:r>
            <a:r>
              <a:rPr lang="en-US" dirty="0"/>
              <a:t>(</a:t>
            </a:r>
            <a:r>
              <a:rPr lang="en-US" i="1" dirty="0"/>
              <a:t>x, y</a:t>
            </a:r>
            <a:r>
              <a:rPr lang="en-US" dirty="0"/>
              <a:t>) is the value of the potential at the site (</a:t>
            </a:r>
            <a:r>
              <a:rPr lang="en-US" i="1" dirty="0"/>
              <a:t>x, y</a:t>
            </a:r>
            <a:r>
              <a:rPr lang="en-US" dirty="0"/>
              <a:t>). </a:t>
            </a:r>
          </a:p>
          <a:p>
            <a:r>
              <a:rPr lang="en-US" dirty="0"/>
              <a:t>This Equation says that </a:t>
            </a:r>
            <a:r>
              <a:rPr lang="en-US" i="1" dirty="0"/>
              <a:t>V </a:t>
            </a:r>
            <a:r>
              <a:rPr lang="en-US" dirty="0"/>
              <a:t>(</a:t>
            </a:r>
            <a:r>
              <a:rPr lang="en-US" i="1" dirty="0"/>
              <a:t>x, y</a:t>
            </a:r>
            <a:r>
              <a:rPr lang="en-US" dirty="0"/>
              <a:t>) is the average of the potential of its four nearest neighbor sites. </a:t>
            </a:r>
          </a:p>
          <a:p>
            <a:r>
              <a:rPr lang="en-US" dirty="0"/>
              <a:t>This remarkable property of </a:t>
            </a:r>
            <a:r>
              <a:rPr lang="en-US" i="1" dirty="0"/>
              <a:t>V </a:t>
            </a:r>
            <a:r>
              <a:rPr lang="en-US" dirty="0"/>
              <a:t>(</a:t>
            </a:r>
            <a:r>
              <a:rPr lang="en-US" i="1" dirty="0"/>
              <a:t>x, y</a:t>
            </a:r>
            <a:r>
              <a:rPr lang="en-US" dirty="0"/>
              <a:t>) can be derived by approximating the partial derivatives in Laplace’s equation by finite differences.</a:t>
            </a:r>
          </a:p>
        </p:txBody>
      </p:sp>
    </p:spTree>
    <p:extLst>
      <p:ext uri="{BB962C8B-B14F-4D97-AF65-F5344CB8AC3E}">
        <p14:creationId xmlns:p14="http://schemas.microsoft.com/office/powerpoint/2010/main" val="772421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finite difference equation for </a:t>
            </a:r>
            <a:r>
              <a:rPr lang="en-US" i="1" dirty="0"/>
              <a:t>V </a:t>
            </a:r>
            <a:r>
              <a:rPr lang="en-US" dirty="0"/>
              <a:t>(</a:t>
            </a:r>
            <a:r>
              <a:rPr lang="en-US" i="1" dirty="0"/>
              <a:t>x, y</a:t>
            </a:r>
            <a:r>
              <a:rPr lang="en-US" dirty="0"/>
              <a:t>) using the second-order Taylor expansion: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1" t="44444" r="24702" b="39616"/>
          <a:stretch/>
        </p:blipFill>
        <p:spPr bwMode="auto">
          <a:xfrm>
            <a:off x="1259631" y="3251199"/>
            <a:ext cx="7154661" cy="140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2927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Equation 1, a finite difference form of Laplace’s equation, is consistent with Coulomb’s law, </a:t>
            </a:r>
          </a:p>
          <a:p>
            <a:r>
              <a:rPr lang="en-US" dirty="0"/>
              <a:t>we adopt equation 1 as the basis for computing the potential for systems for which we cannot calculate the potential directly.</a:t>
            </a:r>
          </a:p>
        </p:txBody>
      </p:sp>
    </p:spTree>
    <p:extLst>
      <p:ext uri="{BB962C8B-B14F-4D97-AF65-F5344CB8AC3E}">
        <p14:creationId xmlns:p14="http://schemas.microsoft.com/office/powerpoint/2010/main" val="8141279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In particular, we consider problems </a:t>
            </a:r>
          </a:p>
          <a:p>
            <a:pPr lvl="1"/>
            <a:r>
              <a:rPr lang="en-US" dirty="0"/>
              <a:t>where the potential is specified on a closed surface that divides space into interior and exterior regions </a:t>
            </a:r>
          </a:p>
          <a:p>
            <a:pPr lvl="1"/>
            <a:r>
              <a:rPr lang="en-US" dirty="0"/>
              <a:t>In which the potential is independently determined. </a:t>
            </a:r>
          </a:p>
          <a:p>
            <a:r>
              <a:rPr lang="en-US" dirty="0"/>
              <a:t>For simplicity, we consider only two-dimensional geometries. </a:t>
            </a:r>
          </a:p>
          <a:p>
            <a:r>
              <a:rPr lang="en-US" dirty="0"/>
              <a:t>The approach, known as the </a:t>
            </a:r>
            <a:r>
              <a:rPr lang="en-US" i="1" dirty="0"/>
              <a:t>relaxation method</a:t>
            </a:r>
            <a:r>
              <a:rPr lang="en-US" dirty="0"/>
              <a:t>, is based on the following algorithm:</a:t>
            </a:r>
          </a:p>
        </p:txBody>
      </p:sp>
    </p:spTree>
    <p:extLst>
      <p:ext uri="{BB962C8B-B14F-4D97-AF65-F5344CB8AC3E}">
        <p14:creationId xmlns:p14="http://schemas.microsoft.com/office/powerpoint/2010/main" val="29191908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1. Divide the region of interest into a rectangular grid spanning the region. The region is enclosed by a surface (curve in two dimensions) with specified values of the potential along the curve.</a:t>
            </a:r>
          </a:p>
          <a:p>
            <a:r>
              <a:rPr lang="en-US" dirty="0"/>
              <a:t>2. Assign to a boundary site the potential of the boundary nearest the site.</a:t>
            </a:r>
          </a:p>
          <a:p>
            <a:r>
              <a:rPr lang="en-US" dirty="0"/>
              <a:t>3. Assign all interior sites an arbitrary potential (preferably a reasonable guess).</a:t>
            </a:r>
          </a:p>
        </p:txBody>
      </p:sp>
    </p:spTree>
    <p:extLst>
      <p:ext uri="{BB962C8B-B14F-4D97-AF65-F5344CB8AC3E}">
        <p14:creationId xmlns:p14="http://schemas.microsoft.com/office/powerpoint/2010/main" val="38624764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4. Compute new values for the potential </a:t>
            </a:r>
            <a:r>
              <a:rPr lang="en-US" i="1" dirty="0"/>
              <a:t>V </a:t>
            </a:r>
            <a:r>
              <a:rPr lang="en-US" dirty="0"/>
              <a:t>for each interior site. Each new value is obtained by finding the average of the previous values of the potential at the four nearest neighbor sites.</a:t>
            </a:r>
          </a:p>
          <a:p>
            <a:r>
              <a:rPr lang="en-US" dirty="0"/>
              <a:t>5. Repeat step (4) using the values of </a:t>
            </a:r>
            <a:r>
              <a:rPr lang="en-US" i="1" dirty="0"/>
              <a:t>V </a:t>
            </a:r>
            <a:r>
              <a:rPr lang="en-US" dirty="0"/>
              <a:t>obtained in the previous iteration. This iterative process is continued until the potential at each interior site is computed to the desired accuracy.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8707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As the algorithm loops through the grid sites, it first checks if each grid site is a conductor. </a:t>
            </a:r>
          </a:p>
          <a:p>
            <a:r>
              <a:rPr lang="en-US" dirty="0"/>
              <a:t>If it is, the site is skipped. </a:t>
            </a:r>
          </a:p>
          <a:p>
            <a:r>
              <a:rPr lang="en-US" dirty="0"/>
              <a:t>If not, a new potential is calculated and assigned to the proper element in the potential array. </a:t>
            </a:r>
          </a:p>
          <a:p>
            <a:r>
              <a:rPr lang="en-US" dirty="0"/>
              <a:t>A local variable named </a:t>
            </a:r>
            <a:r>
              <a:rPr lang="en-US" dirty="0" err="1"/>
              <a:t>maximumError</a:t>
            </a:r>
            <a:r>
              <a:rPr lang="en-US" dirty="0"/>
              <a:t> keeps track of the maximum difference between the potential at a site and the average potential of the four neighbors. </a:t>
            </a:r>
          </a:p>
          <a:p>
            <a:r>
              <a:rPr lang="en-US" dirty="0"/>
              <a:t>This variable is used to determine the end of the simulation.</a:t>
            </a:r>
          </a:p>
        </p:txBody>
      </p:sp>
    </p:spTree>
    <p:extLst>
      <p:ext uri="{BB962C8B-B14F-4D97-AF65-F5344CB8AC3E}">
        <p14:creationId xmlns:p14="http://schemas.microsoft.com/office/powerpoint/2010/main" val="7378157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2" t="12103" r="8527" b="18654"/>
          <a:stretch/>
        </p:blipFill>
        <p:spPr bwMode="auto">
          <a:xfrm>
            <a:off x="0" y="620688"/>
            <a:ext cx="8984343" cy="506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88646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0" t="29762" r="6741" b="8654"/>
          <a:stretch/>
        </p:blipFill>
        <p:spPr bwMode="auto">
          <a:xfrm>
            <a:off x="-1" y="1196752"/>
            <a:ext cx="9144001" cy="45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1010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1" t="14001" r="5915" b="37388"/>
          <a:stretch/>
        </p:blipFill>
        <p:spPr bwMode="auto">
          <a:xfrm>
            <a:off x="29751" y="996797"/>
            <a:ext cx="8430681" cy="3250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438338" y="142321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][j+1])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352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One of the earliest indications of chaotic behavior</a:t>
            </a:r>
          </a:p>
          <a:p>
            <a:pPr lvl="1"/>
            <a:r>
              <a:rPr lang="en-US" dirty="0"/>
              <a:t>an atmospheric model developed by Lorenz. </a:t>
            </a:r>
          </a:p>
          <a:p>
            <a:pPr lvl="1"/>
            <a:r>
              <a:rPr lang="en-US" dirty="0"/>
              <a:t>His goal </a:t>
            </a:r>
          </a:p>
          <a:p>
            <a:pPr lvl="2"/>
            <a:r>
              <a:rPr lang="en-US" dirty="0"/>
              <a:t> describe the motion of a fluid layer that is heated from below. </a:t>
            </a:r>
          </a:p>
          <a:p>
            <a:pPr lvl="1"/>
            <a:r>
              <a:rPr lang="en-US" dirty="0"/>
              <a:t>The result is convective rolls, where the warm fluid at the bottom rises, cools off at the top, and then falls down later. </a:t>
            </a:r>
          </a:p>
          <a:p>
            <a:r>
              <a:rPr lang="en-US" dirty="0"/>
              <a:t>Lorenz simplified the description by restricting the motion to two spatial dimensions. </a:t>
            </a:r>
          </a:p>
          <a:p>
            <a:r>
              <a:rPr lang="en-US" dirty="0"/>
              <a:t>This situation has been realized experimentally and is known as a Rayleigh-</a:t>
            </a:r>
            <a:r>
              <a:rPr lang="en-US" dirty="0" err="1"/>
              <a:t>Benard</a:t>
            </a:r>
            <a:r>
              <a:rPr lang="en-US" dirty="0"/>
              <a:t> cell. </a:t>
            </a:r>
          </a:p>
        </p:txBody>
      </p:sp>
    </p:spTree>
    <p:extLst>
      <p:ext uri="{BB962C8B-B14F-4D97-AF65-F5344CB8AC3E}">
        <p14:creationId xmlns:p14="http://schemas.microsoft.com/office/powerpoint/2010/main" val="11124839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7" t="13095" r="18678" b="14881"/>
          <a:stretch/>
        </p:blipFill>
        <p:spPr bwMode="auto">
          <a:xfrm>
            <a:off x="251520" y="692696"/>
            <a:ext cx="7620001" cy="526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27761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We can improve the relaxation method by using an </a:t>
            </a:r>
            <a:r>
              <a:rPr lang="en-US" i="1" dirty="0" err="1"/>
              <a:t>overrelaxation</a:t>
            </a:r>
            <a:r>
              <a:rPr lang="en-US" i="1" dirty="0"/>
              <a:t> </a:t>
            </a:r>
            <a:r>
              <a:rPr lang="en-US" dirty="0"/>
              <a:t>method that updates the new potential as follows:</a:t>
            </a:r>
          </a:p>
          <a:p>
            <a:r>
              <a:rPr lang="es-ES" i="1" dirty="0"/>
              <a:t>V</a:t>
            </a:r>
            <a:r>
              <a:rPr lang="es-ES" baseline="-25000" dirty="0"/>
              <a:t>new</a:t>
            </a:r>
            <a:r>
              <a:rPr lang="es-ES" dirty="0"/>
              <a:t>(</a:t>
            </a:r>
            <a:r>
              <a:rPr lang="es-ES" i="1" dirty="0"/>
              <a:t>x, y</a:t>
            </a:r>
            <a:r>
              <a:rPr lang="es-ES" dirty="0"/>
              <a:t>) = </a:t>
            </a:r>
            <a:r>
              <a:rPr lang="es-ES" i="1" dirty="0" err="1"/>
              <a:t>wV</a:t>
            </a:r>
            <a:r>
              <a:rPr lang="es-ES" baseline="-25000" dirty="0" err="1"/>
              <a:t>ave</a:t>
            </a:r>
            <a:r>
              <a:rPr lang="es-ES" dirty="0"/>
              <a:t>(</a:t>
            </a:r>
            <a:r>
              <a:rPr lang="es-ES" i="1" dirty="0"/>
              <a:t>x, y</a:t>
            </a:r>
            <a:r>
              <a:rPr lang="es-ES" dirty="0"/>
              <a:t>) + (1 </a:t>
            </a:r>
            <a:r>
              <a:rPr lang="es-ES" i="1" dirty="0"/>
              <a:t>− w</a:t>
            </a:r>
            <a:r>
              <a:rPr lang="es-ES" dirty="0"/>
              <a:t>)</a:t>
            </a:r>
            <a:r>
              <a:rPr lang="es-ES" i="1" dirty="0"/>
              <a:t>V </a:t>
            </a:r>
            <a:r>
              <a:rPr lang="es-ES" dirty="0"/>
              <a:t>(</a:t>
            </a:r>
            <a:r>
              <a:rPr lang="es-ES" i="1" dirty="0"/>
              <a:t>x, y</a:t>
            </a:r>
            <a:r>
              <a:rPr lang="es-ES" dirty="0"/>
              <a:t>)</a:t>
            </a:r>
            <a:r>
              <a:rPr lang="es-ES" i="1" dirty="0"/>
              <a:t>, </a:t>
            </a:r>
            <a:endParaRPr lang="es-ES" dirty="0"/>
          </a:p>
          <a:p>
            <a:r>
              <a:rPr lang="en-US" dirty="0"/>
              <a:t>where </a:t>
            </a:r>
            <a:r>
              <a:rPr lang="en-US" i="1" dirty="0" err="1"/>
              <a:t>V</a:t>
            </a:r>
            <a:r>
              <a:rPr lang="en-US" baseline="-25000" dirty="0" err="1"/>
              <a:t>ave</a:t>
            </a:r>
            <a:r>
              <a:rPr lang="en-US" dirty="0"/>
              <a:t>(</a:t>
            </a:r>
            <a:r>
              <a:rPr lang="en-US" i="1" dirty="0"/>
              <a:t>x, y</a:t>
            </a:r>
            <a:r>
              <a:rPr lang="en-US" dirty="0"/>
              <a:t>) is the average of the potential of the four neighbors of (</a:t>
            </a:r>
            <a:r>
              <a:rPr lang="en-US" i="1" dirty="0"/>
              <a:t>x, y</a:t>
            </a:r>
            <a:r>
              <a:rPr lang="en-US" dirty="0"/>
              <a:t>).</a:t>
            </a:r>
          </a:p>
          <a:p>
            <a:r>
              <a:rPr lang="en-US" dirty="0"/>
              <a:t>The </a:t>
            </a:r>
            <a:r>
              <a:rPr lang="en-US" dirty="0" err="1"/>
              <a:t>overrelaxation</a:t>
            </a:r>
            <a:r>
              <a:rPr lang="en-US" dirty="0"/>
              <a:t> parameter </a:t>
            </a:r>
            <a:r>
              <a:rPr lang="en-US" i="1" dirty="0"/>
              <a:t>w </a:t>
            </a:r>
            <a:r>
              <a:rPr lang="en-US" dirty="0"/>
              <a:t>is in the range 1 </a:t>
            </a:r>
            <a:r>
              <a:rPr lang="en-US" i="1" dirty="0"/>
              <a:t>&lt; w &lt; </a:t>
            </a:r>
            <a:r>
              <a:rPr lang="en-US" dirty="0"/>
              <a:t>2. </a:t>
            </a:r>
          </a:p>
          <a:p>
            <a:r>
              <a:rPr lang="en-US" dirty="0"/>
              <a:t>The effect of </a:t>
            </a:r>
            <a:r>
              <a:rPr lang="en-US" i="1" dirty="0"/>
              <a:t>w </a:t>
            </a:r>
            <a:r>
              <a:rPr lang="en-US" dirty="0"/>
              <a:t>is to cause the potential to change by a greater amount than in the simple relaxation procedure.</a:t>
            </a:r>
          </a:p>
        </p:txBody>
      </p:sp>
    </p:spTree>
    <p:extLst>
      <p:ext uri="{BB962C8B-B14F-4D97-AF65-F5344CB8AC3E}">
        <p14:creationId xmlns:p14="http://schemas.microsoft.com/office/powerpoint/2010/main" val="29381314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Laplace’s equation holds only in charge-free regions. If there is a charge density </a:t>
            </a:r>
            <a:r>
              <a:rPr lang="en-US" i="1" dirty="0"/>
              <a:t>ρ</a:t>
            </a:r>
            <a:r>
              <a:rPr lang="en-US" dirty="0"/>
              <a:t>(</a:t>
            </a:r>
            <a:r>
              <a:rPr lang="en-US" i="1" dirty="0"/>
              <a:t>x, y, z</a:t>
            </a:r>
            <a:r>
              <a:rPr lang="en-US" dirty="0"/>
              <a:t>) in the region, we need to use </a:t>
            </a:r>
            <a:r>
              <a:rPr lang="en-US" i="1" dirty="0"/>
              <a:t>Poisson’s </a:t>
            </a:r>
            <a:r>
              <a:rPr lang="en-US" dirty="0"/>
              <a:t>equation which can be written as</a:t>
            </a:r>
          </a:p>
          <a:p>
            <a:r>
              <a:rPr lang="pl-PL" i="1" dirty="0"/>
              <a:t>∇</a:t>
            </a:r>
            <a:r>
              <a:rPr lang="pl-PL" baseline="30000" dirty="0"/>
              <a:t>2</a:t>
            </a:r>
            <a:r>
              <a:rPr lang="pl-PL" i="1" dirty="0"/>
              <a:t>V </a:t>
            </a:r>
            <a:r>
              <a:rPr lang="pl-PL" dirty="0"/>
              <a:t>(</a:t>
            </a:r>
            <a:r>
              <a:rPr lang="pl-PL" i="1" dirty="0"/>
              <a:t>x, y, z</a:t>
            </a:r>
            <a:r>
              <a:rPr lang="pl-PL" dirty="0"/>
              <a:t>) </a:t>
            </a:r>
            <a:r>
              <a:rPr lang="pl-PL" i="1" dirty="0"/>
              <a:t>≡ ∂</a:t>
            </a:r>
            <a:r>
              <a:rPr lang="pl-PL" baseline="30000" dirty="0"/>
              <a:t>2</a:t>
            </a:r>
            <a:r>
              <a:rPr lang="pl-PL" i="1" dirty="0"/>
              <a:t>V</a:t>
            </a:r>
            <a:r>
              <a:rPr lang="en-US" altLang="zh-CN" i="1" dirty="0"/>
              <a:t>/</a:t>
            </a:r>
            <a:r>
              <a:rPr lang="en-US" i="1" dirty="0"/>
              <a:t>∂x</a:t>
            </a:r>
            <a:r>
              <a:rPr lang="en-US" baseline="30000" dirty="0"/>
              <a:t>2</a:t>
            </a:r>
            <a:r>
              <a:rPr lang="en-US" dirty="0"/>
              <a:t> +</a:t>
            </a:r>
            <a:r>
              <a:rPr lang="en-US" i="1" dirty="0"/>
              <a:t>∂</a:t>
            </a:r>
            <a:r>
              <a:rPr lang="en-US" baseline="30000" dirty="0"/>
              <a:t>2</a:t>
            </a:r>
            <a:r>
              <a:rPr lang="en-US" i="1" dirty="0"/>
              <a:t>V</a:t>
            </a:r>
            <a:r>
              <a:rPr lang="en-US" altLang="zh-CN" i="1" dirty="0"/>
              <a:t>/</a:t>
            </a:r>
            <a:r>
              <a:rPr lang="en-US" i="1" dirty="0"/>
              <a:t>∂y</a:t>
            </a:r>
            <a:r>
              <a:rPr lang="en-US" baseline="30000" dirty="0"/>
              <a:t>2</a:t>
            </a:r>
            <a:r>
              <a:rPr lang="en-US" dirty="0"/>
              <a:t> +</a:t>
            </a:r>
            <a:r>
              <a:rPr lang="en-US" i="1" dirty="0"/>
              <a:t>∂</a:t>
            </a:r>
            <a:r>
              <a:rPr lang="en-US" baseline="30000" dirty="0"/>
              <a:t>2</a:t>
            </a:r>
            <a:r>
              <a:rPr lang="en-US" i="1" dirty="0"/>
              <a:t>V</a:t>
            </a:r>
            <a:r>
              <a:rPr lang="en-US" altLang="zh-CN" i="1" dirty="0"/>
              <a:t>/</a:t>
            </a:r>
            <a:r>
              <a:rPr lang="en-US" i="1" dirty="0"/>
              <a:t>∂z</a:t>
            </a:r>
            <a:r>
              <a:rPr lang="en-US" baseline="30000" dirty="0"/>
              <a:t>2</a:t>
            </a:r>
            <a:r>
              <a:rPr lang="en-US" dirty="0"/>
              <a:t> = </a:t>
            </a:r>
            <a:r>
              <a:rPr lang="el-GR" i="1" dirty="0"/>
              <a:t>−</a:t>
            </a:r>
            <a:r>
              <a:rPr lang="el-GR" dirty="0"/>
              <a:t>4</a:t>
            </a:r>
            <a:r>
              <a:rPr lang="el-GR" i="1" dirty="0"/>
              <a:t>πρ</a:t>
            </a:r>
            <a:r>
              <a:rPr lang="el-GR" dirty="0"/>
              <a:t>(</a:t>
            </a:r>
            <a:r>
              <a:rPr lang="en-US" b="1" dirty="0"/>
              <a:t>r</a:t>
            </a:r>
            <a:r>
              <a:rPr lang="en-US" dirty="0"/>
              <a:t>)</a:t>
            </a:r>
            <a:r>
              <a:rPr lang="en-US" i="1" dirty="0"/>
              <a:t>.</a:t>
            </a:r>
          </a:p>
          <a:p>
            <a:r>
              <a:rPr lang="en-US" dirty="0"/>
              <a:t>where </a:t>
            </a:r>
            <a:r>
              <a:rPr lang="en-US" i="1" dirty="0"/>
              <a:t>ρ</a:t>
            </a:r>
            <a:r>
              <a:rPr lang="en-US" dirty="0"/>
              <a:t>(</a:t>
            </a:r>
            <a:r>
              <a:rPr lang="en-US" b="1" dirty="0"/>
              <a:t>r</a:t>
            </a:r>
            <a:r>
              <a:rPr lang="en-US" dirty="0"/>
              <a:t>) is the charge density.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5845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difference form of Poisson’s equation is given in two dimensions</a:t>
            </a:r>
          </a:p>
          <a:p>
            <a:r>
              <a:rPr lang="en-US" i="1" dirty="0"/>
              <a:t>V </a:t>
            </a:r>
            <a:r>
              <a:rPr lang="en-US" dirty="0"/>
              <a:t>(</a:t>
            </a:r>
            <a:r>
              <a:rPr lang="en-US" i="1" dirty="0"/>
              <a:t>x, y</a:t>
            </a:r>
            <a:r>
              <a:rPr lang="en-US" dirty="0"/>
              <a:t>) </a:t>
            </a:r>
            <a:r>
              <a:rPr lang="en-US" i="1" dirty="0"/>
              <a:t>≈ </a:t>
            </a:r>
            <a:r>
              <a:rPr lang="en-US" dirty="0"/>
              <a:t>1/4[</a:t>
            </a:r>
            <a:r>
              <a:rPr lang="es-ES" i="1" dirty="0"/>
              <a:t>V </a:t>
            </a:r>
            <a:r>
              <a:rPr lang="es-ES" dirty="0"/>
              <a:t>(</a:t>
            </a:r>
            <a:r>
              <a:rPr lang="es-ES" i="1" dirty="0"/>
              <a:t>x </a:t>
            </a:r>
            <a:r>
              <a:rPr lang="es-ES" dirty="0"/>
              <a:t>+ </a:t>
            </a:r>
            <a:r>
              <a:rPr lang="es-ES" dirty="0" err="1"/>
              <a:t>Δ</a:t>
            </a:r>
            <a:r>
              <a:rPr lang="es-ES" i="1" dirty="0" err="1"/>
              <a:t>x</a:t>
            </a:r>
            <a:r>
              <a:rPr lang="es-ES" i="1" dirty="0"/>
              <a:t>, y</a:t>
            </a:r>
            <a:r>
              <a:rPr lang="es-ES" dirty="0"/>
              <a:t>) + </a:t>
            </a:r>
            <a:r>
              <a:rPr lang="es-ES" i="1" dirty="0"/>
              <a:t>V </a:t>
            </a:r>
            <a:r>
              <a:rPr lang="es-ES" dirty="0"/>
              <a:t>(</a:t>
            </a:r>
            <a:r>
              <a:rPr lang="es-ES" i="1" dirty="0"/>
              <a:t>x − </a:t>
            </a:r>
            <a:r>
              <a:rPr lang="es-ES" dirty="0" err="1"/>
              <a:t>Δ</a:t>
            </a:r>
            <a:r>
              <a:rPr lang="es-ES" i="1" dirty="0" err="1"/>
              <a:t>x</a:t>
            </a:r>
            <a:r>
              <a:rPr lang="es-ES" i="1" dirty="0"/>
              <a:t>, y</a:t>
            </a:r>
            <a:r>
              <a:rPr lang="es-ES" dirty="0"/>
              <a:t>) + </a:t>
            </a:r>
            <a:r>
              <a:rPr lang="es-ES" i="1" dirty="0"/>
              <a:t>V </a:t>
            </a:r>
            <a:r>
              <a:rPr lang="es-ES" dirty="0"/>
              <a:t>(</a:t>
            </a:r>
            <a:r>
              <a:rPr lang="es-ES" i="1" dirty="0"/>
              <a:t>x, y </a:t>
            </a:r>
            <a:r>
              <a:rPr lang="es-ES" dirty="0"/>
              <a:t>+ </a:t>
            </a:r>
            <a:r>
              <a:rPr lang="es-ES" dirty="0" err="1"/>
              <a:t>Δ</a:t>
            </a:r>
            <a:r>
              <a:rPr lang="es-ES" i="1" dirty="0" err="1"/>
              <a:t>y</a:t>
            </a:r>
            <a:r>
              <a:rPr lang="es-ES" dirty="0"/>
              <a:t>) + </a:t>
            </a:r>
            <a:r>
              <a:rPr lang="es-ES" i="1" dirty="0"/>
              <a:t>V </a:t>
            </a:r>
            <a:r>
              <a:rPr lang="es-ES" dirty="0"/>
              <a:t>(</a:t>
            </a:r>
            <a:r>
              <a:rPr lang="es-ES" i="1" dirty="0"/>
              <a:t>x, y − </a:t>
            </a:r>
            <a:r>
              <a:rPr lang="es-ES" dirty="0" err="1"/>
              <a:t>Δ</a:t>
            </a:r>
            <a:r>
              <a:rPr lang="es-ES" i="1" dirty="0" err="1"/>
              <a:t>y</a:t>
            </a:r>
            <a:r>
              <a:rPr lang="es-ES" dirty="0"/>
              <a:t>)</a:t>
            </a:r>
            <a:r>
              <a:rPr lang="en-US" dirty="0"/>
              <a:t>]+1/4</a:t>
            </a:r>
            <a:r>
              <a:rPr lang="el-GR" dirty="0"/>
              <a:t>Δ</a:t>
            </a:r>
            <a:r>
              <a:rPr lang="en-US" i="1" dirty="0"/>
              <a:t>x</a:t>
            </a:r>
            <a:r>
              <a:rPr lang="el-GR" dirty="0"/>
              <a:t>Δ</a:t>
            </a:r>
            <a:r>
              <a:rPr lang="en-US" i="1" dirty="0"/>
              <a:t>y </a:t>
            </a:r>
            <a:r>
              <a:rPr lang="en-US" dirty="0"/>
              <a:t>4</a:t>
            </a:r>
            <a:r>
              <a:rPr lang="el-GR" i="1" dirty="0"/>
              <a:t>πρ</a:t>
            </a:r>
            <a:r>
              <a:rPr lang="el-GR" dirty="0"/>
              <a:t>(</a:t>
            </a:r>
            <a:r>
              <a:rPr lang="en-US" i="1" dirty="0"/>
              <a:t>x, y</a:t>
            </a:r>
            <a:r>
              <a:rPr lang="en-US" dirty="0"/>
              <a:t>)</a:t>
            </a:r>
            <a:r>
              <a:rPr lang="en-US" i="1" dirty="0"/>
              <a:t>. </a:t>
            </a:r>
          </a:p>
          <a:p>
            <a:r>
              <a:rPr lang="en-US" dirty="0"/>
              <a:t>Note that the product </a:t>
            </a:r>
            <a:r>
              <a:rPr lang="en-US" i="1" dirty="0"/>
              <a:t>ρ</a:t>
            </a:r>
            <a:r>
              <a:rPr lang="en-US" dirty="0"/>
              <a:t>(</a:t>
            </a:r>
            <a:r>
              <a:rPr lang="en-US" i="1" dirty="0"/>
              <a:t>x, y</a:t>
            </a:r>
            <a:r>
              <a:rPr lang="en-US" dirty="0"/>
              <a:t>)</a:t>
            </a:r>
            <a:r>
              <a:rPr lang="en-US" dirty="0" err="1"/>
              <a:t>Δ</a:t>
            </a:r>
            <a:r>
              <a:rPr lang="en-US" i="1" dirty="0" err="1"/>
              <a:t>x</a:t>
            </a:r>
            <a:r>
              <a:rPr lang="en-US" dirty="0" err="1"/>
              <a:t>Δ</a:t>
            </a:r>
            <a:r>
              <a:rPr lang="en-US" i="1" dirty="0" err="1"/>
              <a:t>y</a:t>
            </a:r>
            <a:r>
              <a:rPr lang="en-US" i="1" dirty="0"/>
              <a:t> </a:t>
            </a:r>
            <a:r>
              <a:rPr lang="en-US" dirty="0"/>
              <a:t>is the total charge in a </a:t>
            </a:r>
            <a:r>
              <a:rPr lang="en-US" dirty="0" err="1"/>
              <a:t>Δ</a:t>
            </a:r>
            <a:r>
              <a:rPr lang="en-US" i="1" dirty="0" err="1"/>
              <a:t>x</a:t>
            </a:r>
            <a:r>
              <a:rPr lang="en-US" i="1" dirty="0"/>
              <a:t> × </a:t>
            </a:r>
            <a:r>
              <a:rPr lang="en-US" dirty="0" err="1"/>
              <a:t>Δ</a:t>
            </a:r>
            <a:r>
              <a:rPr lang="en-US" i="1" dirty="0" err="1"/>
              <a:t>y</a:t>
            </a:r>
            <a:r>
              <a:rPr lang="en-US" i="1" dirty="0"/>
              <a:t> </a:t>
            </a:r>
            <a:r>
              <a:rPr lang="en-US" dirty="0"/>
              <a:t>region centered at (</a:t>
            </a:r>
            <a:r>
              <a:rPr lang="en-US" i="1" dirty="0"/>
              <a:t>x, y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6752306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Random Walk Solution of Laplace's Equation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relation of the average potential can be given by a probabilistic interpretation in terms of random walks.</a:t>
            </a:r>
          </a:p>
          <a:p>
            <a:r>
              <a:rPr lang="en-US" dirty="0"/>
              <a:t>Suppose that many random walkers are at the site (</a:t>
            </a:r>
            <a:r>
              <a:rPr lang="en-US" i="1" dirty="0"/>
              <a:t>x, y</a:t>
            </a:r>
            <a:r>
              <a:rPr lang="en-US" dirty="0"/>
              <a:t>) and each walker “jumps” to one of its four neighbors (on a square grid) with equal probability </a:t>
            </a:r>
            <a:r>
              <a:rPr lang="en-US" i="1" dirty="0"/>
              <a:t>p </a:t>
            </a:r>
            <a:r>
              <a:rPr lang="en-US" dirty="0"/>
              <a:t>= 1</a:t>
            </a:r>
            <a:r>
              <a:rPr lang="en-US" i="1" dirty="0"/>
              <a:t>/</a:t>
            </a:r>
            <a:r>
              <a:rPr lang="en-US" dirty="0"/>
              <a:t>4.</a:t>
            </a:r>
          </a:p>
          <a:p>
            <a:r>
              <a:rPr lang="en-US" dirty="0"/>
              <a:t>the average potential found by the walkers after jumping one step is the potential at (</a:t>
            </a:r>
            <a:r>
              <a:rPr lang="en-US" i="1" dirty="0"/>
              <a:t>x, y</a:t>
            </a:r>
            <a:r>
              <a:rPr lang="en-US" dirty="0"/>
              <a:t>).</a:t>
            </a:r>
          </a:p>
          <a:p>
            <a:r>
              <a:rPr lang="en-US" dirty="0"/>
              <a:t>This relation generalizes to walkers that visit a site on a closed surface with fixed potential.</a:t>
            </a:r>
          </a:p>
        </p:txBody>
      </p:sp>
    </p:spTree>
    <p:extLst>
      <p:ext uri="{BB962C8B-B14F-4D97-AF65-F5344CB8AC3E}">
        <p14:creationId xmlns:p14="http://schemas.microsoft.com/office/powerpoint/2010/main" val="25532682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random walk algorithm for computing the solution to Laplace’s equation can be stated as:</a:t>
            </a:r>
          </a:p>
          <a:p>
            <a:r>
              <a:rPr lang="en-US" dirty="0"/>
              <a:t>1. Begin at a point (</a:t>
            </a:r>
            <a:r>
              <a:rPr lang="en-US" i="1" dirty="0"/>
              <a:t>x, y</a:t>
            </a:r>
            <a:r>
              <a:rPr lang="en-US" dirty="0"/>
              <a:t>) where the value of the potential is desired, and take a step in a random direction.</a:t>
            </a:r>
          </a:p>
          <a:p>
            <a:r>
              <a:rPr lang="en-US" dirty="0"/>
              <a:t>2. Continue taking steps until the walker reaches the surface. Record </a:t>
            </a:r>
            <a:r>
              <a:rPr lang="en-US" i="1" dirty="0" err="1"/>
              <a:t>Vb</a:t>
            </a:r>
            <a:r>
              <a:rPr lang="en-US" dirty="0"/>
              <a:t>(</a:t>
            </a:r>
            <a:r>
              <a:rPr lang="en-US" i="1" dirty="0" err="1"/>
              <a:t>i</a:t>
            </a:r>
            <a:r>
              <a:rPr lang="en-US" dirty="0"/>
              <a:t>), the potential at the boundary site </a:t>
            </a:r>
            <a:r>
              <a:rPr lang="en-US" i="1" dirty="0" err="1"/>
              <a:t>i</a:t>
            </a:r>
            <a:r>
              <a:rPr lang="en-US" dirty="0"/>
              <a:t>. A typical walk is shown in next Figure.</a:t>
            </a:r>
          </a:p>
        </p:txBody>
      </p:sp>
    </p:spTree>
    <p:extLst>
      <p:ext uri="{BB962C8B-B14F-4D97-AF65-F5344CB8AC3E}">
        <p14:creationId xmlns:p14="http://schemas.microsoft.com/office/powerpoint/2010/main" val="23043362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3. Repeat steps (1) and (2) </a:t>
            </a:r>
            <a:r>
              <a:rPr lang="en-US" i="1" dirty="0"/>
              <a:t>n </a:t>
            </a:r>
            <a:r>
              <a:rPr lang="en-US" dirty="0"/>
              <a:t>times and sum the potential found at the surface each time.</a:t>
            </a:r>
          </a:p>
          <a:p>
            <a:r>
              <a:rPr lang="en-US" dirty="0"/>
              <a:t>4. The value of the potential at the point (</a:t>
            </a:r>
            <a:r>
              <a:rPr lang="en-US" i="1" dirty="0"/>
              <a:t>x, y</a:t>
            </a:r>
            <a:r>
              <a:rPr lang="en-US" dirty="0"/>
              <a:t>) is estimated by</a:t>
            </a:r>
          </a:p>
          <a:p>
            <a:r>
              <a:rPr lang="en-US" i="1" dirty="0"/>
              <a:t>V </a:t>
            </a:r>
            <a:r>
              <a:rPr lang="en-US" dirty="0"/>
              <a:t>(</a:t>
            </a:r>
            <a:r>
              <a:rPr lang="en-US" i="1" dirty="0"/>
              <a:t>x, y</a:t>
            </a:r>
            <a:r>
              <a:rPr lang="en-US" dirty="0"/>
              <a:t>) =1</a:t>
            </a:r>
            <a:r>
              <a:rPr lang="en-US" altLang="zh-CN" dirty="0"/>
              <a:t>/</a:t>
            </a:r>
            <a:r>
              <a:rPr lang="en-US" i="1" dirty="0"/>
              <a:t>n</a:t>
            </a:r>
            <a:r>
              <a:rPr lang="el-GR" dirty="0"/>
              <a:t>Σ</a:t>
            </a:r>
            <a:r>
              <a:rPr lang="en-US" i="1" dirty="0" err="1"/>
              <a:t>V</a:t>
            </a:r>
            <a:r>
              <a:rPr lang="en-US" i="1" baseline="-25000" dirty="0" err="1"/>
              <a:t>b</a:t>
            </a:r>
            <a:r>
              <a:rPr lang="en-US" dirty="0"/>
              <a:t>(</a:t>
            </a:r>
            <a:r>
              <a:rPr lang="en-US" i="1" dirty="0" err="1"/>
              <a:t>i</a:t>
            </a:r>
            <a:r>
              <a:rPr lang="en-US" dirty="0"/>
              <a:t>) (</a:t>
            </a:r>
            <a:r>
              <a:rPr lang="en-US" i="1" dirty="0" err="1"/>
              <a:t>i</a:t>
            </a:r>
            <a:r>
              <a:rPr lang="en-US" dirty="0"/>
              <a:t>: 1 to n)</a:t>
            </a:r>
          </a:p>
          <a:p>
            <a:pPr lvl="1"/>
            <a:r>
              <a:rPr lang="en-US" dirty="0"/>
              <a:t>where </a:t>
            </a:r>
            <a:r>
              <a:rPr lang="en-US" i="1" dirty="0"/>
              <a:t>n </a:t>
            </a:r>
            <a:r>
              <a:rPr lang="en-US" dirty="0"/>
              <a:t>is the total number of random walkers.</a:t>
            </a:r>
          </a:p>
        </p:txBody>
      </p:sp>
    </p:spTree>
    <p:extLst>
      <p:ext uri="{BB962C8B-B14F-4D97-AF65-F5344CB8AC3E}">
        <p14:creationId xmlns:p14="http://schemas.microsoft.com/office/powerpoint/2010/main" val="33456751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6" t="11706" r="18901" b="28373"/>
          <a:stretch/>
        </p:blipFill>
        <p:spPr bwMode="auto">
          <a:xfrm>
            <a:off x="683568" y="856341"/>
            <a:ext cx="7968343" cy="4383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2805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Advantages and disadvantages?</a:t>
            </a:r>
          </a:p>
        </p:txBody>
      </p:sp>
    </p:spTree>
    <p:extLst>
      <p:ext uri="{BB962C8B-B14F-4D97-AF65-F5344CB8AC3E}">
        <p14:creationId xmlns:p14="http://schemas.microsoft.com/office/powerpoint/2010/main" val="19552191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disadvantage of the random walk method is that it requires many walkers to obtain a good estimate of the potential at each site. </a:t>
            </a:r>
          </a:p>
          <a:p>
            <a:r>
              <a:rPr lang="en-US" dirty="0"/>
              <a:t>However, if the potential is needed at only a small number of sites, then the random walk method might be more appropriate than the relaxation method which requires the potential to be computed at all points within the region.</a:t>
            </a:r>
          </a:p>
        </p:txBody>
      </p:sp>
    </p:spTree>
    <p:extLst>
      <p:ext uri="{BB962C8B-B14F-4D97-AF65-F5344CB8AC3E}">
        <p14:creationId xmlns:p14="http://schemas.microsoft.com/office/powerpoint/2010/main" val="1469337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equations</a:t>
            </a:r>
          </a:p>
          <a:p>
            <a:r>
              <a:rPr lang="en-US" dirty="0"/>
              <a:t>that Lorenz obtained are</a:t>
            </a:r>
          </a:p>
          <a:p>
            <a:r>
              <a:rPr lang="en-US" i="1" dirty="0"/>
              <a:t>dx/</a:t>
            </a:r>
            <a:r>
              <a:rPr lang="en-US" i="1" dirty="0" err="1"/>
              <a:t>dt</a:t>
            </a:r>
            <a:r>
              <a:rPr lang="en-US" i="1" dirty="0"/>
              <a:t> </a:t>
            </a:r>
            <a:r>
              <a:rPr lang="el-GR" dirty="0"/>
              <a:t>= </a:t>
            </a:r>
            <a:r>
              <a:rPr lang="el-GR" i="1" dirty="0"/>
              <a:t>−σ</a:t>
            </a:r>
            <a:r>
              <a:rPr lang="en-US" i="1" dirty="0"/>
              <a:t>x </a:t>
            </a:r>
            <a:r>
              <a:rPr lang="en-US" dirty="0"/>
              <a:t>+ </a:t>
            </a:r>
            <a:r>
              <a:rPr lang="el-GR" i="1" dirty="0"/>
              <a:t>σ</a:t>
            </a:r>
            <a:r>
              <a:rPr lang="en-US" i="1" dirty="0"/>
              <a:t>y</a:t>
            </a:r>
            <a:endParaRPr lang="en-US" dirty="0"/>
          </a:p>
          <a:p>
            <a:r>
              <a:rPr lang="en-US" i="1" dirty="0" err="1"/>
              <a:t>dy</a:t>
            </a:r>
            <a:r>
              <a:rPr lang="en-US" i="1" dirty="0"/>
              <a:t>/</a:t>
            </a:r>
            <a:r>
              <a:rPr lang="en-US" i="1" dirty="0" err="1"/>
              <a:t>dt</a:t>
            </a:r>
            <a:r>
              <a:rPr lang="en-US" dirty="0"/>
              <a:t>= </a:t>
            </a:r>
            <a:r>
              <a:rPr lang="en-US" i="1" dirty="0"/>
              <a:t>−</a:t>
            </a:r>
            <a:r>
              <a:rPr lang="en-US" i="1" dirty="0" err="1"/>
              <a:t>xz</a:t>
            </a:r>
            <a:r>
              <a:rPr lang="en-US" i="1" dirty="0"/>
              <a:t> </a:t>
            </a:r>
            <a:r>
              <a:rPr lang="en-US" dirty="0"/>
              <a:t>+ </a:t>
            </a:r>
            <a:r>
              <a:rPr lang="en-US" i="1" dirty="0" err="1"/>
              <a:t>rx</a:t>
            </a:r>
            <a:r>
              <a:rPr lang="en-US" i="1" dirty="0"/>
              <a:t> − y</a:t>
            </a:r>
            <a:endParaRPr lang="en-US" dirty="0"/>
          </a:p>
          <a:p>
            <a:r>
              <a:rPr lang="en-US" i="1" dirty="0" err="1"/>
              <a:t>dz</a:t>
            </a:r>
            <a:r>
              <a:rPr lang="en-US" i="1" dirty="0"/>
              <a:t>/</a:t>
            </a:r>
            <a:r>
              <a:rPr lang="en-US" i="1" dirty="0" err="1"/>
              <a:t>dt</a:t>
            </a:r>
            <a:r>
              <a:rPr lang="en-US" i="1" dirty="0"/>
              <a:t> </a:t>
            </a:r>
            <a:r>
              <a:rPr lang="en-US" dirty="0"/>
              <a:t>= </a:t>
            </a:r>
            <a:r>
              <a:rPr lang="en-US" i="1" dirty="0" err="1"/>
              <a:t>xy</a:t>
            </a:r>
            <a:r>
              <a:rPr lang="en-US" i="1" dirty="0"/>
              <a:t> − </a:t>
            </a:r>
            <a:r>
              <a:rPr lang="en-US" i="1" dirty="0" err="1"/>
              <a:t>bz</a:t>
            </a:r>
            <a:endParaRPr lang="en-US" i="1" dirty="0"/>
          </a:p>
          <a:p>
            <a:r>
              <a:rPr lang="en-US" dirty="0"/>
              <a:t>where x is a measure of the fluid flow velocity circulating around the cell, </a:t>
            </a:r>
          </a:p>
          <a:p>
            <a:r>
              <a:rPr lang="en-US" dirty="0"/>
              <a:t>y is a measure of the temperature difference between the rising and falling fluid regions, </a:t>
            </a:r>
          </a:p>
          <a:p>
            <a:r>
              <a:rPr lang="en-US" dirty="0"/>
              <a:t>and z is a measure of the difference in the temperature profile between the bottom and the top from the normal equilibrium temperature profile. </a:t>
            </a:r>
          </a:p>
        </p:txBody>
      </p:sp>
    </p:spTree>
    <p:extLst>
      <p:ext uri="{BB962C8B-B14F-4D97-AF65-F5344CB8AC3E}">
        <p14:creationId xmlns:p14="http://schemas.microsoft.com/office/powerpoint/2010/main" val="590279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Another case where the random walk method is appropriate is when the geometry of the boundary is fixed, but the potential in the interior for a variety of different boundary potentials is needed. </a:t>
            </a:r>
          </a:p>
          <a:p>
            <a:r>
              <a:rPr lang="en-US" dirty="0"/>
              <a:t>In this case the quantity of interest is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x, y, x</a:t>
            </a:r>
            <a:r>
              <a:rPr lang="en-US" i="1" baseline="-25000" dirty="0"/>
              <a:t>b</a:t>
            </a:r>
            <a:r>
              <a:rPr lang="en-US" i="1" dirty="0"/>
              <a:t>, </a:t>
            </a:r>
            <a:r>
              <a:rPr lang="en-US" i="1" dirty="0" err="1"/>
              <a:t>y</a:t>
            </a:r>
            <a:r>
              <a:rPr lang="en-US" i="1" baseline="-25000" dirty="0" err="1"/>
              <a:t>b</a:t>
            </a:r>
            <a:r>
              <a:rPr lang="en-US" dirty="0"/>
              <a:t>), the number of times that a walker from the point (</a:t>
            </a:r>
            <a:r>
              <a:rPr lang="en-US" i="1" dirty="0"/>
              <a:t>x, y</a:t>
            </a:r>
            <a:r>
              <a:rPr lang="en-US" dirty="0"/>
              <a:t>) lands at the boundary (</a:t>
            </a:r>
            <a:r>
              <a:rPr lang="en-US" i="1" dirty="0"/>
              <a:t>x</a:t>
            </a:r>
            <a:r>
              <a:rPr lang="en-US" i="1" baseline="-25000" dirty="0"/>
              <a:t>b</a:t>
            </a:r>
            <a:r>
              <a:rPr lang="en-US" i="1" dirty="0"/>
              <a:t>, </a:t>
            </a:r>
            <a:r>
              <a:rPr lang="en-US" i="1" dirty="0" err="1"/>
              <a:t>y</a:t>
            </a:r>
            <a:r>
              <a:rPr lang="en-US" i="1" baseline="-25000" dirty="0" err="1"/>
              <a:t>b</a:t>
            </a:r>
            <a:r>
              <a:rPr lang="en-US" dirty="0"/>
              <a:t>). </a:t>
            </a:r>
          </a:p>
          <a:p>
            <a:r>
              <a:rPr lang="en-US" dirty="0"/>
              <a:t>The random walk algorithm is equivalent to the relation</a:t>
            </a:r>
          </a:p>
          <a:p>
            <a:r>
              <a:rPr lang="en-US" i="1" dirty="0"/>
              <a:t>V </a:t>
            </a:r>
            <a:r>
              <a:rPr lang="en-US" dirty="0"/>
              <a:t>(</a:t>
            </a:r>
            <a:r>
              <a:rPr lang="en-US" i="1" dirty="0"/>
              <a:t>x, y</a:t>
            </a:r>
            <a:r>
              <a:rPr lang="en-US" dirty="0"/>
              <a:t>) =1/</a:t>
            </a:r>
            <a:r>
              <a:rPr lang="en-US" i="1" dirty="0"/>
              <a:t>n</a:t>
            </a:r>
            <a:r>
              <a:rPr lang="el-GR" dirty="0"/>
              <a:t>Σ</a:t>
            </a:r>
            <a:r>
              <a:rPr lang="es-ES" i="1" dirty="0"/>
              <a:t>G</a:t>
            </a:r>
            <a:r>
              <a:rPr lang="es-ES" dirty="0"/>
              <a:t>(</a:t>
            </a:r>
            <a:r>
              <a:rPr lang="es-ES" i="1" dirty="0"/>
              <a:t>x, y, </a:t>
            </a:r>
            <a:r>
              <a:rPr lang="es-ES" i="1" dirty="0" err="1"/>
              <a:t>x</a:t>
            </a:r>
            <a:r>
              <a:rPr lang="es-ES" i="1" baseline="-25000" dirty="0" err="1"/>
              <a:t>b</a:t>
            </a:r>
            <a:r>
              <a:rPr lang="es-ES" i="1" dirty="0"/>
              <a:t>, </a:t>
            </a:r>
            <a:r>
              <a:rPr lang="es-ES" i="1" dirty="0" err="1"/>
              <a:t>y</a:t>
            </a:r>
            <a:r>
              <a:rPr lang="es-ES" i="1" baseline="-25000" dirty="0" err="1"/>
              <a:t>b</a:t>
            </a:r>
            <a:r>
              <a:rPr lang="es-ES" dirty="0"/>
              <a:t>)</a:t>
            </a:r>
            <a:r>
              <a:rPr lang="es-ES" i="1" dirty="0"/>
              <a:t>V </a:t>
            </a:r>
            <a:r>
              <a:rPr lang="es-ES" dirty="0"/>
              <a:t>(</a:t>
            </a:r>
            <a:r>
              <a:rPr lang="es-ES" i="1" dirty="0" err="1"/>
              <a:t>x</a:t>
            </a:r>
            <a:r>
              <a:rPr lang="es-ES" i="1" baseline="-25000" dirty="0" err="1"/>
              <a:t>b</a:t>
            </a:r>
            <a:r>
              <a:rPr lang="es-ES" i="1" dirty="0"/>
              <a:t>, </a:t>
            </a:r>
            <a:r>
              <a:rPr lang="es-ES" i="1" dirty="0" err="1"/>
              <a:t>y</a:t>
            </a:r>
            <a:r>
              <a:rPr lang="es-ES" i="1" baseline="-25000" dirty="0" err="1"/>
              <a:t>b</a:t>
            </a:r>
            <a:r>
              <a:rPr lang="es-ES" dirty="0"/>
              <a:t>)</a:t>
            </a:r>
            <a:r>
              <a:rPr lang="es-ES" i="1" dirty="0"/>
              <a:t>,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1657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where the sum is over all sites on the boundary. </a:t>
            </a:r>
          </a:p>
          <a:p>
            <a:r>
              <a:rPr lang="en-US" dirty="0"/>
              <a:t>We can use the same function </a:t>
            </a:r>
            <a:r>
              <a:rPr lang="en-US" i="1" dirty="0"/>
              <a:t>G </a:t>
            </a:r>
            <a:r>
              <a:rPr lang="en-US" dirty="0"/>
              <a:t>for different distributions of the potential on a given boundary. </a:t>
            </a:r>
          </a:p>
          <a:p>
            <a:r>
              <a:rPr lang="en-US" i="1" dirty="0"/>
              <a:t>G </a:t>
            </a:r>
            <a:r>
              <a:rPr lang="en-US" dirty="0"/>
              <a:t>is an example of a Green’s function, a function that you will encounter in advanced treatments of electrodynamics and quantum mechanics.</a:t>
            </a:r>
          </a:p>
          <a:p>
            <a:r>
              <a:rPr lang="en-US" dirty="0"/>
              <a:t>Of course, if we change the geometry of the boundary, we have to </a:t>
            </a:r>
            <a:r>
              <a:rPr lang="en-US" dirty="0" err="1"/>
              <a:t>recompute</a:t>
            </a:r>
            <a:r>
              <a:rPr lang="en-US" dirty="0"/>
              <a:t> the function </a:t>
            </a:r>
            <a:r>
              <a:rPr lang="en-US" i="1" dirty="0"/>
              <a:t>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24045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random walk algorithm can help us gain additional insight into the nature of the solutions of Laplace’s equation. </a:t>
            </a:r>
          </a:p>
          <a:p>
            <a:r>
              <a:rPr lang="en-US" dirty="0"/>
              <a:t>Suppose that you have a boundary similar to the one shown in Figure next page. </a:t>
            </a:r>
          </a:p>
          <a:p>
            <a:r>
              <a:rPr lang="en-US" dirty="0"/>
              <a:t>The potentials on the left and right boundaries are </a:t>
            </a:r>
            <a:r>
              <a:rPr lang="en-US" i="1" dirty="0"/>
              <a:t>V</a:t>
            </a:r>
            <a:r>
              <a:rPr lang="en-US" i="1" baseline="-25000" dirty="0"/>
              <a:t>L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i="1" dirty="0"/>
              <a:t>V</a:t>
            </a:r>
            <a:r>
              <a:rPr lang="en-US" i="1" baseline="-25000" dirty="0"/>
              <a:t>R</a:t>
            </a:r>
            <a:r>
              <a:rPr lang="en-US" dirty="0"/>
              <a:t>, respectively. </a:t>
            </a:r>
          </a:p>
          <a:p>
            <a:r>
              <a:rPr lang="en-US" dirty="0"/>
              <a:t>If the neck between the two sides is narrow, it is clear that a random walker starting on the left side has a low probability of reaching the other side. </a:t>
            </a:r>
          </a:p>
          <a:p>
            <a:r>
              <a:rPr lang="en-US" dirty="0"/>
              <a:t>Hence, we can conclude that the potential in the interior of the left side is approximately </a:t>
            </a:r>
            <a:r>
              <a:rPr lang="en-US" i="1" dirty="0"/>
              <a:t>V</a:t>
            </a:r>
            <a:r>
              <a:rPr lang="en-US" i="1" baseline="-25000" dirty="0"/>
              <a:t>L</a:t>
            </a:r>
            <a:r>
              <a:rPr lang="en-US" dirty="0"/>
              <a:t>, except very near the neck.</a:t>
            </a:r>
          </a:p>
        </p:txBody>
      </p:sp>
    </p:spTree>
    <p:extLst>
      <p:ext uri="{BB962C8B-B14F-4D97-AF65-F5344CB8AC3E}">
        <p14:creationId xmlns:p14="http://schemas.microsoft.com/office/powerpoint/2010/main" val="5219313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1" t="24563" r="15972" b="22263"/>
          <a:stretch/>
        </p:blipFill>
        <p:spPr bwMode="auto">
          <a:xfrm>
            <a:off x="0" y="1280277"/>
            <a:ext cx="8674178" cy="388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09593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Poisson’s equation also can be solved using the random walk method. In this case, the potential is given by </a:t>
            </a:r>
          </a:p>
          <a:p>
            <a:r>
              <a:rPr lang="en-US" i="1" dirty="0"/>
              <a:t>V </a:t>
            </a:r>
            <a:r>
              <a:rPr lang="en-US" dirty="0"/>
              <a:t>(</a:t>
            </a:r>
            <a:r>
              <a:rPr lang="en-US" i="1" dirty="0"/>
              <a:t>x, y</a:t>
            </a:r>
            <a:r>
              <a:rPr lang="en-US" dirty="0"/>
              <a:t>) =(1/</a:t>
            </a:r>
            <a:r>
              <a:rPr lang="en-US" i="1" dirty="0"/>
              <a:t>n)</a:t>
            </a:r>
            <a:r>
              <a:rPr lang="el-GR" dirty="0"/>
              <a:t>Σ</a:t>
            </a:r>
            <a:r>
              <a:rPr lang="en-US" i="1" dirty="0"/>
              <a:t>V </a:t>
            </a:r>
            <a:r>
              <a:rPr lang="en-US" dirty="0"/>
              <a:t>(</a:t>
            </a:r>
            <a:r>
              <a:rPr lang="el-GR" i="1" dirty="0"/>
              <a:t>α</a:t>
            </a:r>
            <a:r>
              <a:rPr lang="el-GR" dirty="0"/>
              <a:t>) +</a:t>
            </a:r>
            <a:r>
              <a:rPr lang="en-US" dirty="0"/>
              <a:t>(</a:t>
            </a:r>
            <a:r>
              <a:rPr lang="el-GR" i="1" dirty="0"/>
              <a:t>π</a:t>
            </a:r>
            <a:r>
              <a:rPr lang="el-GR" dirty="0"/>
              <a:t>Δ</a:t>
            </a:r>
            <a:r>
              <a:rPr lang="en-US" i="1" dirty="0"/>
              <a:t>x</a:t>
            </a:r>
            <a:r>
              <a:rPr lang="el-GR" dirty="0"/>
              <a:t>Δ</a:t>
            </a:r>
            <a:r>
              <a:rPr lang="en-US" i="1" dirty="0"/>
              <a:t>y/n)</a:t>
            </a:r>
            <a:r>
              <a:rPr lang="el-GR" dirty="0"/>
              <a:t>Σ</a:t>
            </a:r>
            <a:r>
              <a:rPr lang="el-GR" i="1" dirty="0"/>
              <a:t>ρ</a:t>
            </a:r>
            <a:r>
              <a:rPr lang="el-GR" dirty="0"/>
              <a:t>(</a:t>
            </a:r>
            <a:r>
              <a:rPr lang="en-US" i="1" dirty="0"/>
              <a:t>x</a:t>
            </a:r>
            <a:r>
              <a:rPr lang="en-US" i="1" baseline="-25000" dirty="0"/>
              <a:t>i;</a:t>
            </a:r>
            <a:r>
              <a:rPr lang="el-GR" i="1" baseline="-25000" dirty="0"/>
              <a:t> α</a:t>
            </a:r>
            <a:r>
              <a:rPr lang="en-US" i="1" dirty="0"/>
              <a:t>, </a:t>
            </a:r>
            <a:r>
              <a:rPr lang="en-US" i="1" dirty="0" err="1"/>
              <a:t>y</a:t>
            </a:r>
            <a:r>
              <a:rPr lang="en-US" i="1" baseline="-25000" dirty="0" err="1"/>
              <a:t>i</a:t>
            </a:r>
            <a:r>
              <a:rPr lang="en-US" i="1" baseline="-25000" dirty="0"/>
              <a:t>;</a:t>
            </a:r>
            <a:r>
              <a:rPr lang="el-GR" i="1" baseline="-25000" dirty="0"/>
              <a:t> α</a:t>
            </a:r>
            <a:r>
              <a:rPr lang="en-US" dirty="0"/>
              <a:t>)</a:t>
            </a:r>
            <a:r>
              <a:rPr lang="en-US" i="1" dirty="0"/>
              <a:t>, </a:t>
            </a:r>
          </a:p>
          <a:p>
            <a:r>
              <a:rPr lang="en-US" dirty="0"/>
              <a:t>where </a:t>
            </a:r>
            <a:r>
              <a:rPr lang="en-US" i="1" dirty="0"/>
              <a:t>α </a:t>
            </a:r>
            <a:r>
              <a:rPr lang="en-US" dirty="0"/>
              <a:t>labels the walker, and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dirty="0"/>
              <a:t>labels the site visited by the walker. </a:t>
            </a:r>
          </a:p>
          <a:p>
            <a:r>
              <a:rPr lang="en-US" dirty="0"/>
              <a:t>That is, each time a walker is at site </a:t>
            </a:r>
            <a:r>
              <a:rPr lang="en-US" i="1" dirty="0" err="1"/>
              <a:t>i</a:t>
            </a:r>
            <a:r>
              <a:rPr lang="en-US" dirty="0"/>
              <a:t>, we add the charge density at that site to the second sum in the above equation.</a:t>
            </a:r>
          </a:p>
        </p:txBody>
      </p:sp>
    </p:spTree>
    <p:extLst>
      <p:ext uri="{BB962C8B-B14F-4D97-AF65-F5344CB8AC3E}">
        <p14:creationId xmlns:p14="http://schemas.microsoft.com/office/powerpoint/2010/main" val="3457748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dimensionless parameters </a:t>
            </a:r>
            <a:r>
              <a:rPr lang="en-US" i="1" dirty="0"/>
              <a:t>σ</a:t>
            </a:r>
            <a:r>
              <a:rPr lang="en-US" dirty="0"/>
              <a:t>, </a:t>
            </a:r>
            <a:r>
              <a:rPr lang="en-US" i="1" dirty="0"/>
              <a:t>r</a:t>
            </a:r>
            <a:r>
              <a:rPr lang="en-US" dirty="0"/>
              <a:t>, and </a:t>
            </a:r>
            <a:r>
              <a:rPr lang="en-US" i="1" dirty="0"/>
              <a:t>b </a:t>
            </a:r>
            <a:r>
              <a:rPr lang="en-US" dirty="0"/>
              <a:t>are determined by </a:t>
            </a:r>
          </a:p>
          <a:p>
            <a:pPr lvl="1"/>
            <a:r>
              <a:rPr lang="en-US" dirty="0"/>
              <a:t>various fluid properties, the size of the Raleigh-</a:t>
            </a:r>
            <a:r>
              <a:rPr lang="en-US" dirty="0" err="1"/>
              <a:t>Benard</a:t>
            </a:r>
            <a:r>
              <a:rPr lang="en-US" dirty="0"/>
              <a:t> cell, and the temperature difference in the cell. </a:t>
            </a:r>
          </a:p>
          <a:p>
            <a:r>
              <a:rPr lang="en-US" dirty="0"/>
              <a:t>Note that the variables 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, and </a:t>
            </a:r>
            <a:r>
              <a:rPr lang="en-US" i="1" dirty="0"/>
              <a:t>z </a:t>
            </a:r>
            <a:r>
              <a:rPr lang="en-US" dirty="0"/>
              <a:t>have nothing to do with the spatial coordinates, but are measures of the state of the system. </a:t>
            </a:r>
          </a:p>
        </p:txBody>
      </p:sp>
    </p:spTree>
    <p:extLst>
      <p:ext uri="{BB962C8B-B14F-4D97-AF65-F5344CB8AC3E}">
        <p14:creationId xmlns:p14="http://schemas.microsoft.com/office/powerpoint/2010/main" val="4283129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3" t="12897" r="23426" b="7692"/>
          <a:stretch/>
        </p:blipFill>
        <p:spPr bwMode="auto">
          <a:xfrm>
            <a:off x="1187624" y="116630"/>
            <a:ext cx="7632848" cy="667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248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application of the Lorenz equations to weather prediction has led to a popular metaphor known as the </a:t>
            </a:r>
            <a:r>
              <a:rPr lang="en-US" i="1" dirty="0"/>
              <a:t>butterfly effect</a:t>
            </a:r>
            <a:r>
              <a:rPr lang="en-US" dirty="0"/>
              <a:t>. </a:t>
            </a:r>
          </a:p>
          <a:p>
            <a:r>
              <a:rPr lang="en-US" dirty="0"/>
              <a:t>This metaphor is made even more meaningful by inspection of Figure. </a:t>
            </a:r>
          </a:p>
          <a:p>
            <a:r>
              <a:rPr lang="en-US" dirty="0"/>
              <a:t>The “butterfly effect” often is ascribed to Lorenz (see </a:t>
            </a:r>
            <a:r>
              <a:rPr lang="en-US" dirty="0" err="1"/>
              <a:t>Hilborn</a:t>
            </a:r>
            <a:r>
              <a:rPr lang="en-US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429799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In a 1963 paper he remarked that:</a:t>
            </a:r>
          </a:p>
          <a:p>
            <a:r>
              <a:rPr lang="en-US" dirty="0"/>
              <a:t>“One meteorologist remarked that if the theory were correct, one flap of a seagull's wings would be enough to alter the course of the weather forever."</a:t>
            </a:r>
          </a:p>
          <a:p>
            <a:r>
              <a:rPr lang="en-US" dirty="0"/>
              <a:t>By 1972, the sea gull had evolved into the more poetic butterfly and the title of his talk was “Predictability: Does the flap of a butterfly’s wings in Brazil set off a tornado in Texas?”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781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18025</TotalTime>
  <Words>3004</Words>
  <Application>Microsoft Office PowerPoint</Application>
  <PresentationFormat>On-screen Show (4:3)</PresentationFormat>
  <Paragraphs>168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宋体</vt:lpstr>
      <vt:lpstr>Arial</vt:lpstr>
      <vt:lpstr>Calibri</vt:lpstr>
      <vt:lpstr>Office 主题​​</vt:lpstr>
      <vt:lpstr>Introduction to Computer Simulation of Physical Systems (Lecture 8) The Chaotic Motion of Dynamical Systems (CONTINUED)  </vt:lpstr>
      <vt:lpstr>Higher-Dimensional Models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Perspective</vt:lpstr>
      <vt:lpstr>PowerPoint Presentation</vt:lpstr>
      <vt:lpstr>Electrodynamics</vt:lpstr>
      <vt:lpstr>Static Charges</vt:lpstr>
      <vt:lpstr>PowerPoint Presentation</vt:lpstr>
      <vt:lpstr>PowerPoint Presentation</vt:lpstr>
      <vt:lpstr>PowerPoint Presentation</vt:lpstr>
      <vt:lpstr>Electric Fields</vt:lpstr>
      <vt:lpstr>PowerPoint Presentation</vt:lpstr>
      <vt:lpstr>PowerPoint Presentation</vt:lpstr>
      <vt:lpstr>Electric Potential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Numerical Solutions of Boundary Value Problems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Random Walk Solution of Laplace's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jzhu</dc:creator>
  <cp:lastModifiedBy>jyzhu</cp:lastModifiedBy>
  <cp:revision>305</cp:revision>
  <dcterms:created xsi:type="dcterms:W3CDTF">2014-01-05T10:31:17Z</dcterms:created>
  <dcterms:modified xsi:type="dcterms:W3CDTF">2020-03-16T07:19:48Z</dcterms:modified>
</cp:coreProperties>
</file>